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89" r:id="rId4"/>
    <p:sldId id="290" r:id="rId5"/>
    <p:sldId id="281" r:id="rId6"/>
    <p:sldId id="286" r:id="rId7"/>
    <p:sldId id="282" r:id="rId8"/>
    <p:sldId id="283" r:id="rId9"/>
    <p:sldId id="284" r:id="rId10"/>
    <p:sldId id="291" r:id="rId11"/>
    <p:sldId id="288" r:id="rId12"/>
    <p:sldId id="287" r:id="rId13"/>
    <p:sldId id="278" r:id="rId14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104" d="100"/>
          <a:sy n="104" d="100"/>
        </p:scale>
        <p:origin x="-78" y="-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9008A-F638-4538-A944-07E7A0A0078D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2A49A-E4E4-4702-9A24-FDB69FEEE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4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3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9600" y="4533138"/>
            <a:ext cx="472440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419600" y="4537528"/>
            <a:ext cx="4457700" cy="514350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Marius </a:t>
            </a:r>
            <a:r>
              <a:rPr lang="en-US" dirty="0" err="1" smtClean="0"/>
              <a:t>Matei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2" descr="Enterprise Business System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04092"/>
            <a:ext cx="1517753" cy="76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r>
              <a:rPr lang="en-US" dirty="0" smtClean="0"/>
              <a:t>Marius </a:t>
            </a:r>
            <a:r>
              <a:rPr lang="en-US" dirty="0" err="1" smtClean="0"/>
              <a:t>Matei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7510745" cy="341840"/>
            <a:chOff x="509016" y="4168664"/>
            <a:chExt cx="7699179" cy="372618"/>
          </a:xfrm>
        </p:grpSpPr>
        <p:grpSp>
          <p:nvGrpSpPr>
            <p:cNvPr id="15" name="Group 14"/>
            <p:cNvGrpSpPr/>
            <p:nvPr/>
          </p:nvGrpSpPr>
          <p:grpSpPr>
            <a:xfrm>
              <a:off x="509016" y="4171950"/>
              <a:ext cx="2133600" cy="369332"/>
              <a:chOff x="1371600" y="3333750"/>
              <a:chExt cx="2133600" cy="369332"/>
            </a:xfrm>
          </p:grpSpPr>
          <p:sp>
            <p:nvSpPr>
              <p:cNvPr id="26" name="Parallelogram 25"/>
              <p:cNvSpPr/>
              <p:nvPr/>
            </p:nvSpPr>
            <p:spPr>
              <a:xfrm>
                <a:off x="1371600" y="3333750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524000" y="3333750"/>
                <a:ext cx="1661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CONSULTANTA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642616" y="4171950"/>
              <a:ext cx="2133600" cy="369332"/>
              <a:chOff x="1542288" y="2190750"/>
              <a:chExt cx="2133600" cy="369332"/>
            </a:xfrm>
            <a:solidFill>
              <a:srgbClr val="FFC000"/>
            </a:solidFill>
          </p:grpSpPr>
          <p:sp>
            <p:nvSpPr>
              <p:cNvPr id="24" name="Parallelogram 23"/>
              <p:cNvSpPr/>
              <p:nvPr/>
            </p:nvSpPr>
            <p:spPr>
              <a:xfrm>
                <a:off x="1542288" y="2190750"/>
                <a:ext cx="2133600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839373" y="2190750"/>
                <a:ext cx="1499898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PROIECTARE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76216" y="4171950"/>
              <a:ext cx="2133600" cy="369332"/>
              <a:chOff x="3737479" y="2193036"/>
              <a:chExt cx="2133600" cy="369332"/>
            </a:xfrm>
          </p:grpSpPr>
          <p:sp>
            <p:nvSpPr>
              <p:cNvPr id="22" name="Parallelogram 21"/>
              <p:cNvSpPr/>
              <p:nvPr/>
            </p:nvSpPr>
            <p:spPr>
              <a:xfrm>
                <a:off x="3737479" y="2193036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958983" y="2193036"/>
                <a:ext cx="17852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IMPLEMENTARE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909816" y="4168664"/>
              <a:ext cx="1298379" cy="369332"/>
              <a:chOff x="4648200" y="3333750"/>
              <a:chExt cx="1298379" cy="369332"/>
            </a:xfrm>
            <a:solidFill>
              <a:srgbClr val="FFC000"/>
            </a:solidFill>
          </p:grpSpPr>
          <p:sp>
            <p:nvSpPr>
              <p:cNvPr id="20" name="Parallelogram 19"/>
              <p:cNvSpPr/>
              <p:nvPr/>
            </p:nvSpPr>
            <p:spPr>
              <a:xfrm>
                <a:off x="4648200" y="3333750"/>
                <a:ext cx="1298379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3333750"/>
                <a:ext cx="1033745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SUPORT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905000" y="118110"/>
            <a:ext cx="6858000" cy="1005840"/>
          </a:xfrm>
        </p:spPr>
        <p:txBody>
          <a:bodyPr>
            <a:normAutofit/>
          </a:bodyPr>
          <a:lstStyle>
            <a:lvl1pPr algn="r">
              <a:defRPr sz="40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3C79A-C768-4B58-916D-F18F181F7333}" type="datetime1">
              <a:rPr lang="en-US" smtClean="0"/>
              <a:t>2/11/2016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2" descr="Enterprise Business System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12"/>
            <a:ext cx="1845291" cy="9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>
          <a:xfrm>
            <a:off x="0" y="1123950"/>
            <a:ext cx="533400" cy="183357"/>
          </a:xfrm>
        </p:spPr>
        <p:txBody>
          <a:bodyPr/>
          <a:lstStyle>
            <a:lvl1pPr>
              <a:defRPr sz="1800"/>
            </a:lvl1pPr>
            <a:extLst/>
          </a:lstStyle>
          <a:p>
            <a:fld id="{E104D355-6F20-4462-B25A-3858401E5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801660"/>
            <a:ext cx="7510745" cy="341840"/>
            <a:chOff x="509016" y="4168664"/>
            <a:chExt cx="7699179" cy="372618"/>
          </a:xfrm>
        </p:grpSpPr>
        <p:grpSp>
          <p:nvGrpSpPr>
            <p:cNvPr id="10" name="Group 9"/>
            <p:cNvGrpSpPr/>
            <p:nvPr/>
          </p:nvGrpSpPr>
          <p:grpSpPr>
            <a:xfrm>
              <a:off x="509016" y="4171950"/>
              <a:ext cx="2133600" cy="369332"/>
              <a:chOff x="1371600" y="3333750"/>
              <a:chExt cx="2133600" cy="369332"/>
            </a:xfrm>
          </p:grpSpPr>
          <p:sp>
            <p:nvSpPr>
              <p:cNvPr id="20" name="Parallelogram 19"/>
              <p:cNvSpPr/>
              <p:nvPr/>
            </p:nvSpPr>
            <p:spPr>
              <a:xfrm>
                <a:off x="1371600" y="3333750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524000" y="3333750"/>
                <a:ext cx="1661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CONSULTANTA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642616" y="4171950"/>
              <a:ext cx="2133600" cy="369332"/>
              <a:chOff x="1542288" y="2190750"/>
              <a:chExt cx="2133600" cy="369332"/>
            </a:xfrm>
            <a:solidFill>
              <a:srgbClr val="FFC000"/>
            </a:solidFill>
          </p:grpSpPr>
          <p:sp>
            <p:nvSpPr>
              <p:cNvPr id="18" name="Parallelogram 17"/>
              <p:cNvSpPr/>
              <p:nvPr/>
            </p:nvSpPr>
            <p:spPr>
              <a:xfrm>
                <a:off x="1542288" y="2190750"/>
                <a:ext cx="2133600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39373" y="2190750"/>
                <a:ext cx="1499898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PROIECTARE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776216" y="4171950"/>
              <a:ext cx="2133600" cy="369332"/>
              <a:chOff x="3737479" y="2193036"/>
              <a:chExt cx="2133600" cy="369332"/>
            </a:xfrm>
          </p:grpSpPr>
          <p:sp>
            <p:nvSpPr>
              <p:cNvPr id="16" name="Parallelogram 15"/>
              <p:cNvSpPr/>
              <p:nvPr/>
            </p:nvSpPr>
            <p:spPr>
              <a:xfrm>
                <a:off x="3737479" y="2193036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58983" y="2193036"/>
                <a:ext cx="17852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IMPLEMENTARE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909816" y="4168664"/>
              <a:ext cx="1298379" cy="369332"/>
              <a:chOff x="4648200" y="3333750"/>
              <a:chExt cx="1298379" cy="369332"/>
            </a:xfrm>
            <a:solidFill>
              <a:srgbClr val="FFC000"/>
            </a:solidFill>
          </p:grpSpPr>
          <p:sp>
            <p:nvSpPr>
              <p:cNvPr id="14" name="Parallelogram 13"/>
              <p:cNvSpPr/>
              <p:nvPr/>
            </p:nvSpPr>
            <p:spPr>
              <a:xfrm>
                <a:off x="4648200" y="3333750"/>
                <a:ext cx="1298379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724400" y="3333750"/>
                <a:ext cx="1033745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SUPORT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F24206-0598-4298-BC89-4777E1110601}" type="datetime1">
              <a:rPr lang="en-US" smtClean="0"/>
              <a:t>2/11/2016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10" name="Picture 2" descr="Enterprise Business System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12"/>
            <a:ext cx="1845291" cy="9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0" y="4801660"/>
            <a:ext cx="7510745" cy="341840"/>
            <a:chOff x="509016" y="4168664"/>
            <a:chExt cx="7699179" cy="372618"/>
          </a:xfrm>
        </p:grpSpPr>
        <p:grpSp>
          <p:nvGrpSpPr>
            <p:cNvPr id="15" name="Group 14"/>
            <p:cNvGrpSpPr/>
            <p:nvPr/>
          </p:nvGrpSpPr>
          <p:grpSpPr>
            <a:xfrm>
              <a:off x="509016" y="4171950"/>
              <a:ext cx="2133600" cy="369332"/>
              <a:chOff x="1371600" y="3333750"/>
              <a:chExt cx="2133600" cy="369332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1371600" y="3333750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24000" y="3333750"/>
                <a:ext cx="1661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CONSULTANTA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642616" y="4171950"/>
              <a:ext cx="2133600" cy="369332"/>
              <a:chOff x="1542288" y="2190750"/>
              <a:chExt cx="2133600" cy="369332"/>
            </a:xfrm>
            <a:solidFill>
              <a:srgbClr val="FFC000"/>
            </a:solidFill>
          </p:grpSpPr>
          <p:sp>
            <p:nvSpPr>
              <p:cNvPr id="23" name="Parallelogram 22"/>
              <p:cNvSpPr/>
              <p:nvPr/>
            </p:nvSpPr>
            <p:spPr>
              <a:xfrm>
                <a:off x="1542288" y="2190750"/>
                <a:ext cx="2133600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39373" y="2190750"/>
                <a:ext cx="1499898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PROIECTARE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776216" y="4171950"/>
              <a:ext cx="2133600" cy="369332"/>
              <a:chOff x="3737479" y="2193036"/>
              <a:chExt cx="2133600" cy="369332"/>
            </a:xfrm>
          </p:grpSpPr>
          <p:sp>
            <p:nvSpPr>
              <p:cNvPr id="21" name="Parallelogram 20"/>
              <p:cNvSpPr/>
              <p:nvPr/>
            </p:nvSpPr>
            <p:spPr>
              <a:xfrm>
                <a:off x="3737479" y="2193036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958983" y="2193036"/>
                <a:ext cx="17852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IMPLEMENTARE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909816" y="4168664"/>
              <a:ext cx="1298379" cy="369332"/>
              <a:chOff x="4648200" y="3333750"/>
              <a:chExt cx="1298379" cy="369332"/>
            </a:xfrm>
            <a:solidFill>
              <a:srgbClr val="FFC000"/>
            </a:solidFill>
          </p:grpSpPr>
          <p:sp>
            <p:nvSpPr>
              <p:cNvPr id="19" name="Parallelogram 18"/>
              <p:cNvSpPr/>
              <p:nvPr/>
            </p:nvSpPr>
            <p:spPr>
              <a:xfrm>
                <a:off x="4648200" y="3333750"/>
                <a:ext cx="1298379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724400" y="3333750"/>
                <a:ext cx="1033745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SUPORT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18110"/>
            <a:ext cx="6858000" cy="1005840"/>
          </a:xfrm>
        </p:spPr>
        <p:txBody>
          <a:bodyPr>
            <a:normAutofit/>
          </a:bodyPr>
          <a:lstStyle>
            <a:lvl1pPr algn="r"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645A47BB-92F8-4790-9EEB-28A3D97BD417}" type="datetime1">
              <a:rPr lang="en-US" smtClean="0"/>
              <a:t>2/11/2016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pic>
        <p:nvPicPr>
          <p:cNvPr id="13" name="Picture 2" descr="Enterprise Business System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12"/>
            <a:ext cx="1845291" cy="9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 userDrawn="1"/>
        </p:nvGrpSpPr>
        <p:grpSpPr>
          <a:xfrm>
            <a:off x="2628" y="4801660"/>
            <a:ext cx="7510745" cy="341840"/>
            <a:chOff x="509016" y="4168664"/>
            <a:chExt cx="7699179" cy="372618"/>
          </a:xfrm>
        </p:grpSpPr>
        <p:grpSp>
          <p:nvGrpSpPr>
            <p:cNvPr id="15" name="Group 14"/>
            <p:cNvGrpSpPr/>
            <p:nvPr/>
          </p:nvGrpSpPr>
          <p:grpSpPr>
            <a:xfrm>
              <a:off x="509016" y="4171950"/>
              <a:ext cx="2133600" cy="369332"/>
              <a:chOff x="1371600" y="3333750"/>
              <a:chExt cx="2133600" cy="369332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1371600" y="3333750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24000" y="3333750"/>
                <a:ext cx="1661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CONSULTANTA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642616" y="4171950"/>
              <a:ext cx="2133600" cy="369332"/>
              <a:chOff x="1542288" y="2190750"/>
              <a:chExt cx="2133600" cy="369332"/>
            </a:xfrm>
            <a:solidFill>
              <a:srgbClr val="FFC000"/>
            </a:solidFill>
          </p:grpSpPr>
          <p:sp>
            <p:nvSpPr>
              <p:cNvPr id="23" name="Parallelogram 22"/>
              <p:cNvSpPr/>
              <p:nvPr/>
            </p:nvSpPr>
            <p:spPr>
              <a:xfrm>
                <a:off x="1542288" y="2190750"/>
                <a:ext cx="2133600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39373" y="2190750"/>
                <a:ext cx="1499898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PROIECTARE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776216" y="4171950"/>
              <a:ext cx="2133600" cy="369332"/>
              <a:chOff x="3737479" y="2193036"/>
              <a:chExt cx="2133600" cy="369332"/>
            </a:xfrm>
          </p:grpSpPr>
          <p:sp>
            <p:nvSpPr>
              <p:cNvPr id="21" name="Parallelogram 20"/>
              <p:cNvSpPr/>
              <p:nvPr/>
            </p:nvSpPr>
            <p:spPr>
              <a:xfrm>
                <a:off x="3737479" y="2193036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958983" y="2193036"/>
                <a:ext cx="17852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IMPLEMENTARE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909816" y="4168664"/>
              <a:ext cx="1298379" cy="369332"/>
              <a:chOff x="4648200" y="3333750"/>
              <a:chExt cx="1298379" cy="369332"/>
            </a:xfrm>
            <a:solidFill>
              <a:srgbClr val="FFC000"/>
            </a:solidFill>
          </p:grpSpPr>
          <p:sp>
            <p:nvSpPr>
              <p:cNvPr id="19" name="Parallelogram 18"/>
              <p:cNvSpPr/>
              <p:nvPr/>
            </p:nvSpPr>
            <p:spPr>
              <a:xfrm>
                <a:off x="4648200" y="3333750"/>
                <a:ext cx="1298379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724400" y="3333750"/>
                <a:ext cx="1033745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SUPORT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18110"/>
            <a:ext cx="6861048" cy="1005840"/>
          </a:xfrm>
        </p:spPr>
        <p:txBody>
          <a:bodyPr anchor="b">
            <a:normAutofit/>
          </a:bodyPr>
          <a:lstStyle>
            <a:lvl1pPr algn="r">
              <a:defRPr sz="40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504DF820-740E-4D73-99C2-653D21F26D72}" type="datetime1">
              <a:rPr lang="en-US" smtClean="0"/>
              <a:t>2/11/2016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2" descr="Enterprise Business System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12"/>
            <a:ext cx="1845291" cy="9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 userDrawn="1"/>
        </p:nvGrpSpPr>
        <p:grpSpPr>
          <a:xfrm>
            <a:off x="0" y="4801660"/>
            <a:ext cx="7510745" cy="341840"/>
            <a:chOff x="509016" y="4168664"/>
            <a:chExt cx="7699179" cy="372618"/>
          </a:xfrm>
        </p:grpSpPr>
        <p:grpSp>
          <p:nvGrpSpPr>
            <p:cNvPr id="19" name="Group 18"/>
            <p:cNvGrpSpPr/>
            <p:nvPr/>
          </p:nvGrpSpPr>
          <p:grpSpPr>
            <a:xfrm>
              <a:off x="509016" y="4171950"/>
              <a:ext cx="2133600" cy="369332"/>
              <a:chOff x="1371600" y="3333750"/>
              <a:chExt cx="2133600" cy="369332"/>
            </a:xfrm>
          </p:grpSpPr>
          <p:sp>
            <p:nvSpPr>
              <p:cNvPr id="29" name="Parallelogram 28"/>
              <p:cNvSpPr/>
              <p:nvPr/>
            </p:nvSpPr>
            <p:spPr>
              <a:xfrm>
                <a:off x="1371600" y="3333750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24000" y="3333750"/>
                <a:ext cx="1661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CONSULTANTA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642616" y="4171950"/>
              <a:ext cx="2133600" cy="369332"/>
              <a:chOff x="1542288" y="2190750"/>
              <a:chExt cx="2133600" cy="369332"/>
            </a:xfrm>
            <a:solidFill>
              <a:srgbClr val="FFC000"/>
            </a:solidFill>
          </p:grpSpPr>
          <p:sp>
            <p:nvSpPr>
              <p:cNvPr id="27" name="Parallelogram 26"/>
              <p:cNvSpPr/>
              <p:nvPr/>
            </p:nvSpPr>
            <p:spPr>
              <a:xfrm>
                <a:off x="1542288" y="2190750"/>
                <a:ext cx="2133600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839373" y="2190750"/>
                <a:ext cx="1499898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PROIECTARE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76216" y="4171950"/>
              <a:ext cx="2133600" cy="369332"/>
              <a:chOff x="3737479" y="2193036"/>
              <a:chExt cx="2133600" cy="369332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3737479" y="2193036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958983" y="2193036"/>
                <a:ext cx="17852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IMPLEMENTARE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909816" y="4168664"/>
              <a:ext cx="1298379" cy="369332"/>
              <a:chOff x="4648200" y="3333750"/>
              <a:chExt cx="1298379" cy="369332"/>
            </a:xfrm>
            <a:solidFill>
              <a:srgbClr val="FFC000"/>
            </a:solidFill>
          </p:grpSpPr>
          <p:sp>
            <p:nvSpPr>
              <p:cNvPr id="23" name="Parallelogram 22"/>
              <p:cNvSpPr/>
              <p:nvPr/>
            </p:nvSpPr>
            <p:spPr>
              <a:xfrm>
                <a:off x="4648200" y="3333750"/>
                <a:ext cx="1298379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24400" y="3333750"/>
                <a:ext cx="1033745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SUPORT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8110"/>
            <a:ext cx="6781800" cy="1005840"/>
          </a:xfrm>
        </p:spPr>
        <p:txBody>
          <a:bodyPr>
            <a:normAutofit/>
          </a:bodyPr>
          <a:lstStyle>
            <a:lvl1pPr algn="r">
              <a:defRPr sz="40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272862-CCE2-40B0-A99F-5808850BA96D}" type="datetime1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 descr="Enterprise Business System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12"/>
            <a:ext cx="1845291" cy="9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13138" y="4801660"/>
            <a:ext cx="7510745" cy="341840"/>
            <a:chOff x="509016" y="4168664"/>
            <a:chExt cx="7699179" cy="372618"/>
          </a:xfrm>
        </p:grpSpPr>
        <p:grpSp>
          <p:nvGrpSpPr>
            <p:cNvPr id="8" name="Group 7"/>
            <p:cNvGrpSpPr/>
            <p:nvPr/>
          </p:nvGrpSpPr>
          <p:grpSpPr>
            <a:xfrm>
              <a:off x="509016" y="4171950"/>
              <a:ext cx="2133600" cy="369332"/>
              <a:chOff x="1371600" y="3333750"/>
              <a:chExt cx="2133600" cy="369332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371600" y="3333750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24000" y="3333750"/>
                <a:ext cx="1661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CONSULTANTA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642616" y="4171950"/>
              <a:ext cx="2133600" cy="369332"/>
              <a:chOff x="1542288" y="2190750"/>
              <a:chExt cx="2133600" cy="369332"/>
            </a:xfrm>
            <a:solidFill>
              <a:srgbClr val="FFC000"/>
            </a:solidFill>
          </p:grpSpPr>
          <p:sp>
            <p:nvSpPr>
              <p:cNvPr id="16" name="Parallelogram 15"/>
              <p:cNvSpPr/>
              <p:nvPr/>
            </p:nvSpPr>
            <p:spPr>
              <a:xfrm>
                <a:off x="1542288" y="2190750"/>
                <a:ext cx="2133600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39373" y="2190750"/>
                <a:ext cx="1499898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PROIECTARE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776216" y="4171950"/>
              <a:ext cx="2133600" cy="369332"/>
              <a:chOff x="3737479" y="2193036"/>
              <a:chExt cx="2133600" cy="369332"/>
            </a:xfrm>
          </p:grpSpPr>
          <p:sp>
            <p:nvSpPr>
              <p:cNvPr id="14" name="Parallelogram 13"/>
              <p:cNvSpPr/>
              <p:nvPr/>
            </p:nvSpPr>
            <p:spPr>
              <a:xfrm>
                <a:off x="3737479" y="2193036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58983" y="2193036"/>
                <a:ext cx="17852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IMPLEMENTARE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909816" y="4168664"/>
              <a:ext cx="1298379" cy="369332"/>
              <a:chOff x="4648200" y="3333750"/>
              <a:chExt cx="1298379" cy="369332"/>
            </a:xfrm>
            <a:solidFill>
              <a:srgbClr val="FFC000"/>
            </a:solidFill>
          </p:grpSpPr>
          <p:sp>
            <p:nvSpPr>
              <p:cNvPr id="12" name="Parallelogram 11"/>
              <p:cNvSpPr/>
              <p:nvPr/>
            </p:nvSpPr>
            <p:spPr>
              <a:xfrm>
                <a:off x="4648200" y="3333750"/>
                <a:ext cx="1298379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24400" y="3333750"/>
                <a:ext cx="1033745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SUPORT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2D1460-6E0A-47A4-9C7E-CB8E6275A961}" type="datetime1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18110"/>
            <a:ext cx="6858000" cy="1005840"/>
          </a:xfrm>
        </p:spPr>
        <p:txBody>
          <a:bodyPr anchor="b">
            <a:normAutofit/>
          </a:bodyPr>
          <a:lstStyle>
            <a:lvl1pPr algn="r">
              <a:buNone/>
              <a:defRPr sz="4000" b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89983-C9BC-4A90-B03C-57475D960F99}" type="datetime1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Enterprise Business System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12"/>
            <a:ext cx="1845291" cy="9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4801660"/>
            <a:ext cx="7510745" cy="341840"/>
            <a:chOff x="509016" y="4168664"/>
            <a:chExt cx="7699179" cy="372618"/>
          </a:xfrm>
        </p:grpSpPr>
        <p:grpSp>
          <p:nvGrpSpPr>
            <p:cNvPr id="11" name="Group 10"/>
            <p:cNvGrpSpPr/>
            <p:nvPr/>
          </p:nvGrpSpPr>
          <p:grpSpPr>
            <a:xfrm>
              <a:off x="509016" y="4171950"/>
              <a:ext cx="2133600" cy="369332"/>
              <a:chOff x="1371600" y="3333750"/>
              <a:chExt cx="2133600" cy="369332"/>
            </a:xfrm>
          </p:grpSpPr>
          <p:sp>
            <p:nvSpPr>
              <p:cNvPr id="21" name="Parallelogram 20"/>
              <p:cNvSpPr/>
              <p:nvPr/>
            </p:nvSpPr>
            <p:spPr>
              <a:xfrm>
                <a:off x="1371600" y="3333750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524000" y="3333750"/>
                <a:ext cx="16617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CONSULTANTA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642616" y="4171950"/>
              <a:ext cx="2133600" cy="369332"/>
              <a:chOff x="1542288" y="2190750"/>
              <a:chExt cx="2133600" cy="369332"/>
            </a:xfrm>
            <a:solidFill>
              <a:srgbClr val="FFC000"/>
            </a:solidFill>
          </p:grpSpPr>
          <p:sp>
            <p:nvSpPr>
              <p:cNvPr id="19" name="Parallelogram 18"/>
              <p:cNvSpPr/>
              <p:nvPr/>
            </p:nvSpPr>
            <p:spPr>
              <a:xfrm>
                <a:off x="1542288" y="2190750"/>
                <a:ext cx="2133600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39373" y="2190750"/>
                <a:ext cx="1499898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PROIECTARE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76216" y="4171950"/>
              <a:ext cx="2133600" cy="369332"/>
              <a:chOff x="3737479" y="2193036"/>
              <a:chExt cx="2133600" cy="369332"/>
            </a:xfrm>
          </p:grpSpPr>
          <p:sp>
            <p:nvSpPr>
              <p:cNvPr id="17" name="Parallelogram 16"/>
              <p:cNvSpPr/>
              <p:nvPr/>
            </p:nvSpPr>
            <p:spPr>
              <a:xfrm>
                <a:off x="3737479" y="2193036"/>
                <a:ext cx="2133600" cy="369332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958983" y="2193036"/>
                <a:ext cx="17852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IMPLEMENTARE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909816" y="4168664"/>
              <a:ext cx="1298379" cy="369332"/>
              <a:chOff x="4648200" y="3333750"/>
              <a:chExt cx="1298379" cy="369332"/>
            </a:xfrm>
            <a:solidFill>
              <a:srgbClr val="FFC000"/>
            </a:solidFill>
          </p:grpSpPr>
          <p:sp>
            <p:nvSpPr>
              <p:cNvPr id="15" name="Parallelogram 14"/>
              <p:cNvSpPr/>
              <p:nvPr/>
            </p:nvSpPr>
            <p:spPr>
              <a:xfrm>
                <a:off x="4648200" y="3333750"/>
                <a:ext cx="1298379" cy="369332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24400" y="3333750"/>
                <a:ext cx="1033745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SUPORT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>
            <a:norm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sz="1800" dirty="0"/>
          </a:p>
        </p:txBody>
      </p:sp>
      <p:pic>
        <p:nvPicPr>
          <p:cNvPr id="15" name="Picture 2" descr="Enterprise Business System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6"/>
          <a:stretch/>
        </p:blipFill>
        <p:spPr bwMode="auto">
          <a:xfrm>
            <a:off x="228600" y="4118971"/>
            <a:ext cx="1038225" cy="9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545336" y="4094226"/>
            <a:ext cx="7598664" cy="10561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3"/>
          <a:stretch/>
        </p:blipFill>
        <p:spPr bwMode="auto">
          <a:xfrm>
            <a:off x="1548384" y="4072473"/>
            <a:ext cx="2764221" cy="105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05" y="4182797"/>
            <a:ext cx="4831395" cy="80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8001E9FF-35CF-4ADD-A966-C7A4D2488691}" type="datetime1">
              <a:rPr lang="en-US" smtClean="0"/>
              <a:t>2/11/2016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emf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/>
              <a:t>Enterprise business systems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4533900" y="4537528"/>
            <a:ext cx="4457700" cy="51435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Solutie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WiFi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pentru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Hoteluri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316975"/>
            <a:ext cx="8377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Solu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iile noastre sunt 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ndite atent, proiectate cu grij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i implementate cu imagina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ie. Serviciul 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tre client vine instinctiv de la o echip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 de profesioni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ti dedica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i, energici, care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i iubesc meseria.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1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www.edenresidency.com/css/images/icon/tari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79966"/>
            <a:ext cx="1850554" cy="18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sipitech.com/wp-content/uploads/2015/02/wifi-grat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07427"/>
            <a:ext cx="393080" cy="19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Securitate- </a:t>
            </a:r>
            <a:r>
              <a:rPr lang="en-US" dirty="0" err="1" smtClean="0"/>
              <a:t>avantaj</a:t>
            </a:r>
            <a:r>
              <a:rPr lang="en-US" dirty="0" smtClean="0"/>
              <a:t> </a:t>
            </a:r>
            <a:r>
              <a:rPr lang="en-US" dirty="0" err="1" smtClean="0"/>
              <a:t>comun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4114800" cy="326862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 err="1" smtClean="0">
                <a:cs typeface="Arial" panose="020B0604020202020204" pitchFamily="34" charset="0"/>
              </a:rPr>
              <a:t>suporta</a:t>
            </a:r>
            <a:r>
              <a:rPr lang="en-US" dirty="0" smtClean="0">
                <a:cs typeface="Arial" panose="020B0604020202020204" pitchFamily="34" charset="0"/>
              </a:rPr>
              <a:t> VLAN </a:t>
            </a:r>
            <a:r>
              <a:rPr lang="en-US" dirty="0" err="1" smtClean="0">
                <a:cs typeface="Arial" panose="020B0604020202020204" pitchFamily="34" charset="0"/>
              </a:rPr>
              <a:t>privat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pentru</a:t>
            </a:r>
            <a:r>
              <a:rPr lang="en-US" dirty="0">
                <a:cs typeface="Arial" panose="020B0604020202020204" pitchFamily="34" charset="0"/>
              </a:rPr>
              <a:t> un maximum de </a:t>
            </a:r>
            <a:r>
              <a:rPr lang="en-US" dirty="0" err="1">
                <a:cs typeface="Arial" panose="020B0604020202020204" pitchFamily="34" charset="0"/>
              </a:rPr>
              <a:t>securitate</a:t>
            </a:r>
            <a:r>
              <a:rPr lang="en-US" dirty="0">
                <a:cs typeface="Arial" panose="020B0604020202020204" pitchFamily="34" charset="0"/>
              </a:rPr>
              <a:t>  cu </a:t>
            </a:r>
            <a:r>
              <a:rPr lang="en-US" dirty="0" err="1">
                <a:cs typeface="Arial" panose="020B0604020202020204" pitchFamily="34" charset="0"/>
              </a:rPr>
              <a:t>diferite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conturi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management, </a:t>
            </a:r>
            <a:r>
              <a:rPr lang="en-US" dirty="0">
                <a:cs typeface="Arial" panose="020B0604020202020204" pitchFamily="34" charset="0"/>
              </a:rPr>
              <a:t>de </a:t>
            </a:r>
            <a:r>
              <a:rPr lang="en-US" dirty="0" err="1" smtClean="0">
                <a:cs typeface="Arial" panose="020B0604020202020204" pitchFamily="34" charset="0"/>
              </a:rPr>
              <a:t>banda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pe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fiecare</a:t>
            </a:r>
            <a:r>
              <a:rPr lang="en-US" dirty="0">
                <a:cs typeface="Arial" panose="020B0604020202020204" pitchFamily="34" charset="0"/>
              </a:rPr>
              <a:t> VLAN 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management </a:t>
            </a:r>
            <a:r>
              <a:rPr lang="en-US" dirty="0">
                <a:cs typeface="Arial" panose="020B0604020202020204" pitchFamily="34" charset="0"/>
              </a:rPr>
              <a:t>de </a:t>
            </a:r>
            <a:r>
              <a:rPr lang="en-US" dirty="0" err="1">
                <a:cs typeface="Arial" panose="020B0604020202020204" pitchFamily="34" charset="0"/>
              </a:rPr>
              <a:t>banda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utilizator</a:t>
            </a:r>
            <a:endParaRPr lang="en-US" dirty="0">
              <a:cs typeface="Arial" panose="020B0604020202020204" pitchFamily="34" charset="0"/>
            </a:endParaRPr>
          </a:p>
          <a:p>
            <a:pPr algn="just"/>
            <a:r>
              <a:rPr lang="en-US" dirty="0" err="1" smtClean="0">
                <a:cs typeface="Arial" panose="020B0604020202020204" pitchFamily="34" charset="0"/>
              </a:rPr>
              <a:t>suport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pentru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majoritatea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conexiunilor</a:t>
            </a:r>
            <a:r>
              <a:rPr lang="en-US" dirty="0">
                <a:cs typeface="Arial" panose="020B0604020202020204" pitchFamily="34" charset="0"/>
              </a:rPr>
              <a:t> VPN (e.g. </a:t>
            </a:r>
            <a:r>
              <a:rPr lang="en-US" dirty="0" err="1">
                <a:cs typeface="Arial" panose="020B0604020202020204" pitchFamily="34" charset="0"/>
              </a:rPr>
              <a:t>IPSec</a:t>
            </a:r>
            <a:r>
              <a:rPr lang="en-US" dirty="0">
                <a:cs typeface="Arial" panose="020B0604020202020204" pitchFamily="34" charset="0"/>
              </a:rPr>
              <a:t>, SSL)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backup </a:t>
            </a:r>
            <a:r>
              <a:rPr lang="en-US" dirty="0">
                <a:cs typeface="Arial" panose="020B0604020202020204" pitchFamily="34" charset="0"/>
              </a:rPr>
              <a:t>automat </a:t>
            </a:r>
            <a:r>
              <a:rPr lang="en-US" dirty="0" err="1">
                <a:cs typeface="Arial" panose="020B0604020202020204" pitchFamily="34" charset="0"/>
              </a:rPr>
              <a:t>sau</a:t>
            </a:r>
            <a:r>
              <a:rPr lang="en-US" dirty="0">
                <a:cs typeface="Arial" panose="020B0604020202020204" pitchFamily="34" charset="0"/>
              </a:rPr>
              <a:t> manual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port </a:t>
            </a:r>
            <a:r>
              <a:rPr lang="en-US" dirty="0">
                <a:cs typeface="Arial" panose="020B0604020202020204" pitchFamily="34" charset="0"/>
              </a:rPr>
              <a:t>forwarding (DNAT) </a:t>
            </a:r>
            <a:r>
              <a:rPr lang="en-US" dirty="0" err="1">
                <a:cs typeface="Arial" panose="020B0604020202020204" pitchFamily="34" charset="0"/>
              </a:rPr>
              <a:t>pentru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acces</a:t>
            </a:r>
            <a:r>
              <a:rPr lang="en-US" dirty="0">
                <a:cs typeface="Arial" panose="020B0604020202020204" pitchFamily="34" charset="0"/>
              </a:rPr>
              <a:t> la </a:t>
            </a:r>
            <a:r>
              <a:rPr lang="en-US" dirty="0" err="1">
                <a:cs typeface="Arial" panose="020B0604020202020204" pitchFamily="34" charset="0"/>
              </a:rPr>
              <a:t>dispozitive</a:t>
            </a:r>
            <a:r>
              <a:rPr lang="en-US" dirty="0">
                <a:cs typeface="Arial" panose="020B0604020202020204" pitchFamily="34" charset="0"/>
              </a:rPr>
              <a:t> finale LAN (e.g. </a:t>
            </a:r>
            <a:r>
              <a:rPr lang="en-US" dirty="0" err="1">
                <a:cs typeface="Arial" panose="020B0604020202020204" pitchFamily="34" charset="0"/>
              </a:rPr>
              <a:t>managementul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pentru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disp. radio)</a:t>
            </a:r>
            <a:endParaRPr lang="en-US" dirty="0">
              <a:cs typeface="Arial" panose="020B0604020202020204" pitchFamily="34" charset="0"/>
            </a:endParaRPr>
          </a:p>
          <a:p>
            <a:pPr algn="just"/>
            <a:r>
              <a:rPr lang="en-US" dirty="0">
                <a:cs typeface="Arial" panose="020B0604020202020204" pitchFamily="34" charset="0"/>
              </a:rPr>
              <a:t>i</a:t>
            </a:r>
            <a:r>
              <a:rPr lang="en-US" dirty="0" smtClean="0">
                <a:cs typeface="Arial" panose="020B0604020202020204" pitchFamily="34" charset="0"/>
              </a:rPr>
              <a:t>nclude </a:t>
            </a:r>
            <a:r>
              <a:rPr lang="en-US" dirty="0" err="1" smtClean="0">
                <a:cs typeface="Arial" panose="020B0604020202020204" pitchFamily="34" charset="0"/>
              </a:rPr>
              <a:t>sistemul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AAC (</a:t>
            </a:r>
            <a:r>
              <a:rPr lang="en-US" dirty="0" err="1">
                <a:cs typeface="Arial" panose="020B0604020202020204" pitchFamily="34" charset="0"/>
              </a:rPr>
              <a:t>autentificare</a:t>
            </a:r>
            <a:r>
              <a:rPr lang="en-US" dirty="0">
                <a:cs typeface="Arial" panose="020B0604020202020204" pitchFamily="34" charset="0"/>
              </a:rPr>
              <a:t> | </a:t>
            </a:r>
            <a:r>
              <a:rPr lang="en-US" dirty="0" err="1">
                <a:cs typeface="Arial" panose="020B0604020202020204" pitchFamily="34" charset="0"/>
              </a:rPr>
              <a:t>autorizare</a:t>
            </a:r>
            <a:r>
              <a:rPr lang="en-US" dirty="0">
                <a:cs typeface="Arial" panose="020B0604020202020204" pitchFamily="34" charset="0"/>
              </a:rPr>
              <a:t> | </a:t>
            </a:r>
            <a:r>
              <a:rPr lang="en-US" dirty="0" err="1">
                <a:cs typeface="Arial" panose="020B0604020202020204" pitchFamily="34" charset="0"/>
              </a:rPr>
              <a:t>contabilizare</a:t>
            </a:r>
            <a:r>
              <a:rPr lang="en-US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377967"/>
            <a:ext cx="3886200" cy="321782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indaholidays.com/hotel/img/travel_icon/512x512/hot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2734"/>
            <a:ext cx="3415509" cy="33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Tehnologie</a:t>
            </a:r>
            <a:endParaRPr lang="en-US" dirty="0"/>
          </a:p>
        </p:txBody>
      </p:sp>
      <p:pic>
        <p:nvPicPr>
          <p:cNvPr id="18" name="Picture 2" descr="C:\USERS\ESTINSON\APPDATA\LOCAL\TEMP\wz707e\C5210_34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0" y="4219205"/>
            <a:ext cx="1865026" cy="5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0" y="3675082"/>
            <a:ext cx="1353220" cy="734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1" descr="31-Corporate-Deck_v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2" t="34259" r="22812" b="37778"/>
          <a:stretch/>
        </p:blipFill>
        <p:spPr>
          <a:xfrm>
            <a:off x="961062" y="3961397"/>
            <a:ext cx="1030275" cy="33828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191000" y="2115371"/>
            <a:ext cx="0" cy="21566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entagon 23"/>
          <p:cNvSpPr/>
          <p:nvPr/>
        </p:nvSpPr>
        <p:spPr>
          <a:xfrm>
            <a:off x="3926070" y="3021091"/>
            <a:ext cx="529859" cy="151159"/>
          </a:xfrm>
          <a:prstGeom prst="homePlate">
            <a:avLst/>
          </a:prstGeom>
          <a:solidFill>
            <a:srgbClr val="AA003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5" y="2225983"/>
            <a:ext cx="588365" cy="7077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99" y="2602579"/>
            <a:ext cx="588365" cy="707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10" y="2016489"/>
            <a:ext cx="588365" cy="707714"/>
          </a:xfrm>
          <a:prstGeom prst="rect">
            <a:avLst/>
          </a:prstGeom>
        </p:spPr>
      </p:pic>
      <p:cxnSp>
        <p:nvCxnSpPr>
          <p:cNvPr id="30" name="Elbow Connector 29"/>
          <p:cNvCxnSpPr>
            <a:stCxn id="25" idx="3"/>
            <a:endCxn id="29" idx="0"/>
          </p:cNvCxnSpPr>
          <p:nvPr/>
        </p:nvCxnSpPr>
        <p:spPr>
          <a:xfrm flipV="1">
            <a:off x="820340" y="2016489"/>
            <a:ext cx="1626653" cy="563351"/>
          </a:xfrm>
          <a:prstGeom prst="bentConnector4">
            <a:avLst>
              <a:gd name="adj1" fmla="val 40957"/>
              <a:gd name="adj2" fmla="val 14057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Elbow Connector 1024"/>
          <p:cNvCxnSpPr>
            <a:stCxn id="25" idx="2"/>
          </p:cNvCxnSpPr>
          <p:nvPr/>
        </p:nvCxnSpPr>
        <p:spPr>
          <a:xfrm rot="16200000" flipH="1">
            <a:off x="773610" y="2686244"/>
            <a:ext cx="376598" cy="871503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Elbow Connector 1027"/>
          <p:cNvCxnSpPr>
            <a:stCxn id="29" idx="3"/>
            <a:endCxn id="28" idx="3"/>
          </p:cNvCxnSpPr>
          <p:nvPr/>
        </p:nvCxnSpPr>
        <p:spPr>
          <a:xfrm flipH="1">
            <a:off x="1900064" y="2370346"/>
            <a:ext cx="841111" cy="586090"/>
          </a:xfrm>
          <a:prstGeom prst="bentConnector3">
            <a:avLst>
              <a:gd name="adj1" fmla="val -2717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Elbow Connector 1029"/>
          <p:cNvCxnSpPr>
            <a:stCxn id="28" idx="0"/>
          </p:cNvCxnSpPr>
          <p:nvPr/>
        </p:nvCxnSpPr>
        <p:spPr>
          <a:xfrm rot="16200000" flipH="1">
            <a:off x="1308894" y="2899566"/>
            <a:ext cx="1067287" cy="473312"/>
          </a:xfrm>
          <a:prstGeom prst="bentConnector3">
            <a:avLst>
              <a:gd name="adj1" fmla="val -2141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Slide Number Placeholder 10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A3F7CB7D-F184-43C7-B6FD-03D728E1BBFF}" type="slidenum">
              <a:rPr lang="en-US" sz="2000" smtClean="0"/>
              <a:pPr/>
              <a:t>11</a:t>
            </a:fld>
            <a:endParaRPr lang="en-US" dirty="0"/>
          </a:p>
        </p:txBody>
      </p:sp>
      <p:sp>
        <p:nvSpPr>
          <p:cNvPr id="1038" name="TextBox 1037"/>
          <p:cNvSpPr txBox="1"/>
          <p:nvPr/>
        </p:nvSpPr>
        <p:spPr>
          <a:xfrm>
            <a:off x="4377332" y="2036624"/>
            <a:ext cx="28328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2000 AP </a:t>
            </a:r>
            <a:r>
              <a:rPr lang="en-US" dirty="0" err="1" smtClean="0">
                <a:solidFill>
                  <a:srgbClr val="000000"/>
                </a:solidFill>
              </a:rPr>
              <a:t>pe</a:t>
            </a:r>
            <a:r>
              <a:rPr lang="en-US" dirty="0" smtClean="0">
                <a:solidFill>
                  <a:srgbClr val="000000"/>
                </a:solidFill>
              </a:rPr>
              <a:t>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600.000 </a:t>
            </a:r>
            <a:r>
              <a:rPr lang="en-US" dirty="0" err="1" smtClean="0">
                <a:solidFill>
                  <a:srgbClr val="000000"/>
                </a:solidFill>
              </a:rPr>
              <a:t>metrii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patrati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120 </a:t>
            </a:r>
            <a:r>
              <a:rPr lang="en-US" dirty="0" err="1" smtClean="0">
                <a:solidFill>
                  <a:srgbClr val="000000"/>
                </a:solidFill>
              </a:rPr>
              <a:t>utilizatori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</a:t>
            </a:r>
            <a:r>
              <a:rPr lang="en-US" dirty="0" smtClean="0">
                <a:solidFill>
                  <a:srgbClr val="000000"/>
                </a:solidFill>
              </a:rPr>
              <a:t> un 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1,2Gb </a:t>
            </a:r>
            <a:r>
              <a:rPr lang="en-US" dirty="0" err="1" smtClean="0">
                <a:solidFill>
                  <a:srgbClr val="000000"/>
                </a:solidFill>
              </a:rPr>
              <a:t>trafic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</a:t>
            </a:r>
            <a:r>
              <a:rPr lang="en-US" dirty="0" smtClean="0">
                <a:solidFill>
                  <a:srgbClr val="000000"/>
                </a:solidFill>
              </a:rPr>
              <a:t> 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ual band: 2,4-5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ndoor /outdoor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TextBox 1038"/>
          <p:cNvSpPr txBox="1"/>
          <p:nvPr/>
        </p:nvSpPr>
        <p:spPr>
          <a:xfrm>
            <a:off x="2200771" y="218934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59659" y="280380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843" y="235487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TextBox 1039"/>
          <p:cNvSpPr txBox="1"/>
          <p:nvPr/>
        </p:nvSpPr>
        <p:spPr>
          <a:xfrm>
            <a:off x="4264621" y="3981736"/>
            <a:ext cx="317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AP (</a:t>
            </a:r>
            <a:r>
              <a:rPr lang="en-US" sz="1400" dirty="0">
                <a:solidFill>
                  <a:srgbClr val="000000"/>
                </a:solidFill>
              </a:rPr>
              <a:t>Access Points </a:t>
            </a:r>
            <a:r>
              <a:rPr lang="en-US" sz="1400" dirty="0" smtClean="0">
                <a:solidFill>
                  <a:srgbClr val="000000"/>
                </a:solidFill>
              </a:rPr>
              <a:t>)= </a:t>
            </a:r>
            <a:r>
              <a:rPr lang="en-US" sz="1400" dirty="0" err="1" smtClean="0">
                <a:solidFill>
                  <a:srgbClr val="000000"/>
                </a:solidFill>
              </a:rPr>
              <a:t>emitatoare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WiFi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Cotatii</a:t>
            </a:r>
            <a:r>
              <a:rPr lang="en-US" dirty="0" smtClean="0"/>
              <a:t> de </a:t>
            </a:r>
            <a:r>
              <a:rPr lang="en-US" dirty="0" err="1" smtClean="0"/>
              <a:t>pret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A3F7CB7D-F184-43C7-B6FD-03D728E1BBF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400800" y="1612215"/>
            <a:ext cx="2548645" cy="3016935"/>
            <a:chOff x="6567291" y="1392734"/>
            <a:chExt cx="2548645" cy="3016935"/>
          </a:xfrm>
        </p:grpSpPr>
        <p:pic>
          <p:nvPicPr>
            <p:cNvPr id="11" name="Picture 10" descr="iStock_000012005755Medium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052" y="1410408"/>
              <a:ext cx="1777618" cy="2672719"/>
            </a:xfrm>
            <a:prstGeom prst="rect">
              <a:avLst/>
            </a:prstGeom>
          </p:spPr>
        </p:pic>
        <p:pic>
          <p:nvPicPr>
            <p:cNvPr id="12" name="Picture 11" descr="All-Icon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6" t="8398" r="70796" b="83702"/>
            <a:stretch/>
          </p:blipFill>
          <p:spPr>
            <a:xfrm>
              <a:off x="6782182" y="1644605"/>
              <a:ext cx="509739" cy="406339"/>
            </a:xfrm>
            <a:prstGeom prst="rect">
              <a:avLst/>
            </a:prstGeom>
          </p:spPr>
        </p:pic>
        <p:pic>
          <p:nvPicPr>
            <p:cNvPr id="13" name="Picture 12" descr="All-Icon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3" t="7777" r="53419" b="84323"/>
            <a:stretch/>
          </p:blipFill>
          <p:spPr>
            <a:xfrm>
              <a:off x="8373285" y="1638239"/>
              <a:ext cx="597649" cy="476417"/>
            </a:xfrm>
            <a:prstGeom prst="rect">
              <a:avLst/>
            </a:prstGeom>
          </p:spPr>
        </p:pic>
        <p:pic>
          <p:nvPicPr>
            <p:cNvPr id="14" name="Picture 13" descr="All-Icon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87" t="1912" r="23555" b="90188"/>
            <a:stretch/>
          </p:blipFill>
          <p:spPr>
            <a:xfrm>
              <a:off x="7050675" y="2016132"/>
              <a:ext cx="509739" cy="406339"/>
            </a:xfrm>
            <a:prstGeom prst="rect">
              <a:avLst/>
            </a:prstGeom>
          </p:spPr>
        </p:pic>
        <p:pic>
          <p:nvPicPr>
            <p:cNvPr id="15" name="Picture 14" descr="new_youtube_logo_large_verge_medium_landscap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362" y="2443695"/>
              <a:ext cx="533303" cy="374146"/>
            </a:xfrm>
            <a:prstGeom prst="rect">
              <a:avLst/>
            </a:prstGeom>
          </p:spPr>
        </p:pic>
        <p:pic>
          <p:nvPicPr>
            <p:cNvPr id="16" name="Picture 15" descr="imgres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2785" y="2114656"/>
              <a:ext cx="621372" cy="487923"/>
            </a:xfrm>
            <a:prstGeom prst="rect">
              <a:avLst/>
            </a:prstGeom>
          </p:spPr>
        </p:pic>
        <p:pic>
          <p:nvPicPr>
            <p:cNvPr id="17" name="Picture 16" descr="imgres-1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545" y="1541044"/>
              <a:ext cx="500134" cy="500134"/>
            </a:xfrm>
            <a:prstGeom prst="rect">
              <a:avLst/>
            </a:prstGeom>
          </p:spPr>
        </p:pic>
        <p:pic>
          <p:nvPicPr>
            <p:cNvPr id="18" name="Picture 17" descr="imgres-2.jpe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877" y="3393247"/>
              <a:ext cx="627059" cy="277353"/>
            </a:xfrm>
            <a:prstGeom prst="rect">
              <a:avLst/>
            </a:prstGeom>
          </p:spPr>
        </p:pic>
        <p:pic>
          <p:nvPicPr>
            <p:cNvPr id="19" name="Picture 18" descr="imgres-3.jpe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278" y="1392734"/>
              <a:ext cx="493475" cy="336294"/>
            </a:xfrm>
            <a:prstGeom prst="rect">
              <a:avLst/>
            </a:prstGeom>
          </p:spPr>
        </p:pic>
        <p:pic>
          <p:nvPicPr>
            <p:cNvPr id="20" name="Picture 19" descr="imgres-4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362" y="3049952"/>
              <a:ext cx="471183" cy="382040"/>
            </a:xfrm>
            <a:prstGeom prst="rect">
              <a:avLst/>
            </a:prstGeom>
          </p:spPr>
        </p:pic>
        <p:pic>
          <p:nvPicPr>
            <p:cNvPr id="21" name="Picture 20" descr="googleplus_color_33-d28e37b6be3328c1aab7a37fa108901f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445" y="1410408"/>
              <a:ext cx="758737" cy="250457"/>
            </a:xfrm>
            <a:prstGeom prst="rect">
              <a:avLst/>
            </a:prstGeom>
          </p:spPr>
        </p:pic>
        <p:pic>
          <p:nvPicPr>
            <p:cNvPr id="22" name="Picture 21" descr="imgres-5.jpe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574" y="3720018"/>
              <a:ext cx="657266" cy="512667"/>
            </a:xfrm>
            <a:prstGeom prst="rect">
              <a:avLst/>
            </a:prstGeom>
          </p:spPr>
        </p:pic>
        <p:pic>
          <p:nvPicPr>
            <p:cNvPr id="23" name="Picture 22" descr="imgres-6.jpe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0975" y="2680399"/>
              <a:ext cx="542865" cy="542865"/>
            </a:xfrm>
            <a:prstGeom prst="rect">
              <a:avLst/>
            </a:prstGeom>
          </p:spPr>
        </p:pic>
        <p:pic>
          <p:nvPicPr>
            <p:cNvPr id="24" name="Picture 23" descr="imgres-7.jpe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474" y="3978971"/>
              <a:ext cx="430698" cy="430698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6595642" y="1809750"/>
              <a:ext cx="0" cy="250772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 descr="http://www.userlogos.org/files/logos/give/netflix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14"/>
            <a:stretch/>
          </p:blipFill>
          <p:spPr bwMode="auto">
            <a:xfrm>
              <a:off x="6567291" y="3434768"/>
              <a:ext cx="831444" cy="470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9379"/>
            <a:ext cx="61055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29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0" b="16770"/>
          <a:stretch>
            <a:fillRect/>
          </a:stretch>
        </p:blipFill>
        <p:spPr>
          <a:xfrm>
            <a:off x="1557668" y="0"/>
            <a:ext cx="7357732" cy="341985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err="1" smtClean="0">
                <a:solidFill>
                  <a:schemeClr val="tx1"/>
                </a:solidFill>
              </a:rPr>
              <a:t>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multumesc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93" y="0"/>
            <a:ext cx="3014007" cy="340994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algn="ctr"/>
            <a:fld id="{8F82E0A0-C266-4798-8C8F-B9F91E9DA37E}" type="slidenum">
              <a:rPr lang="en-US" sz="1100" b="1" smtClean="0">
                <a:solidFill>
                  <a:srgbClr val="FFFFFF"/>
                </a:solidFill>
              </a:rPr>
              <a:pPr algn="ctr"/>
              <a:t>13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075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600" dirty="0"/>
              <a:t>Firma a </a:t>
            </a:r>
            <a:r>
              <a:rPr lang="en-US" sz="1600" dirty="0" err="1"/>
              <a:t>fost</a:t>
            </a:r>
            <a:r>
              <a:rPr lang="en-US" sz="1600" dirty="0"/>
              <a:t> </a:t>
            </a:r>
            <a:r>
              <a:rPr lang="en-US" sz="1600" dirty="0" err="1"/>
              <a:t>fondata</a:t>
            </a:r>
            <a:r>
              <a:rPr lang="en-US" sz="1600" dirty="0"/>
              <a:t> in </a:t>
            </a:r>
            <a:r>
              <a:rPr lang="en-US" sz="1600" dirty="0" err="1"/>
              <a:t>anul</a:t>
            </a:r>
            <a:r>
              <a:rPr lang="en-US" sz="1600" dirty="0"/>
              <a:t> 2006 sub </a:t>
            </a:r>
            <a:r>
              <a:rPr lang="en-US" sz="1600" dirty="0" err="1"/>
              <a:t>numele</a:t>
            </a:r>
            <a:r>
              <a:rPr lang="en-US" sz="1600" dirty="0"/>
              <a:t> de Siemens Enterprise Communications,  in </a:t>
            </a:r>
            <a:r>
              <a:rPr lang="en-US" sz="1600" dirty="0" err="1"/>
              <a:t>urma</a:t>
            </a:r>
            <a:r>
              <a:rPr lang="en-US" sz="1600" dirty="0"/>
              <a:t> </a:t>
            </a:r>
            <a:r>
              <a:rPr lang="en-US" sz="1600" dirty="0" err="1"/>
              <a:t>unui</a:t>
            </a:r>
            <a:r>
              <a:rPr lang="en-US" sz="1600" dirty="0"/>
              <a:t> </a:t>
            </a:r>
            <a:r>
              <a:rPr lang="en-US" sz="1600" dirty="0" err="1"/>
              <a:t>proces</a:t>
            </a:r>
            <a:r>
              <a:rPr lang="en-US" sz="1600" dirty="0"/>
              <a:t> de carve-out. </a:t>
            </a:r>
            <a:r>
              <a:rPr lang="en-US" sz="1600" dirty="0" err="1"/>
              <a:t>Businessul</a:t>
            </a:r>
            <a:r>
              <a:rPr lang="en-US" sz="1600" dirty="0"/>
              <a:t> opera ca </a:t>
            </a:r>
            <a:r>
              <a:rPr lang="en-US" sz="1600" dirty="0" err="1"/>
              <a:t>divizie</a:t>
            </a:r>
            <a:r>
              <a:rPr lang="en-US" sz="1600" dirty="0"/>
              <a:t> in </a:t>
            </a:r>
            <a:r>
              <a:rPr lang="en-US" sz="1600" dirty="0" err="1"/>
              <a:t>cadrul</a:t>
            </a:r>
            <a:r>
              <a:rPr lang="en-US" sz="1600" dirty="0"/>
              <a:t> Siemens SRL. </a:t>
            </a:r>
            <a:endParaRPr lang="en-US" sz="1600" dirty="0" smtClean="0"/>
          </a:p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en-US" sz="1600" dirty="0" err="1"/>
              <a:t>Obiectul</a:t>
            </a:r>
            <a:r>
              <a:rPr lang="en-US" sz="1600" dirty="0"/>
              <a:t> principal de </a:t>
            </a:r>
            <a:r>
              <a:rPr lang="en-US" sz="1600" dirty="0" err="1"/>
              <a:t>activitate</a:t>
            </a:r>
            <a:r>
              <a:rPr lang="en-US" sz="1600" dirty="0"/>
              <a:t>: </a:t>
            </a:r>
            <a:r>
              <a:rPr lang="en-US" sz="1600" dirty="0" err="1"/>
              <a:t>proiectarea</a:t>
            </a:r>
            <a:r>
              <a:rPr lang="en-US" sz="1600" dirty="0"/>
              <a:t>, </a:t>
            </a:r>
            <a:r>
              <a:rPr lang="en-US" sz="1600" dirty="0" err="1"/>
              <a:t>livrarea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punerea</a:t>
            </a:r>
            <a:r>
              <a:rPr lang="en-US" sz="1600" dirty="0"/>
              <a:t> in </a:t>
            </a:r>
            <a:r>
              <a:rPr lang="en-US" sz="1600" dirty="0" err="1"/>
              <a:t>functiune</a:t>
            </a:r>
            <a:r>
              <a:rPr lang="en-US" sz="1600" dirty="0"/>
              <a:t> a </a:t>
            </a:r>
            <a:r>
              <a:rPr lang="en-US" sz="1600" dirty="0" err="1"/>
              <a:t>echipamentelor</a:t>
            </a:r>
            <a:r>
              <a:rPr lang="en-US" sz="1600" dirty="0"/>
              <a:t> de </a:t>
            </a:r>
            <a:r>
              <a:rPr lang="en-US" sz="1600" dirty="0" err="1"/>
              <a:t>comunicatii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 smtClean="0"/>
              <a:t>intreprinderi</a:t>
            </a:r>
            <a:r>
              <a:rPr lang="en-US" sz="1600" dirty="0" smtClean="0"/>
              <a:t>. </a:t>
            </a:r>
            <a:r>
              <a:rPr lang="en-US" sz="1600" dirty="0" err="1" smtClean="0"/>
              <a:t>Procesul</a:t>
            </a:r>
            <a:r>
              <a:rPr lang="en-US" sz="1600" dirty="0" smtClean="0"/>
              <a:t> </a:t>
            </a:r>
            <a:r>
              <a:rPr lang="en-US" sz="1600" dirty="0"/>
              <a:t>de carve-out a </a:t>
            </a:r>
            <a:r>
              <a:rPr lang="en-US" sz="1600" dirty="0" err="1"/>
              <a:t>fost</a:t>
            </a:r>
            <a:r>
              <a:rPr lang="en-US" sz="1600" dirty="0"/>
              <a:t> o </a:t>
            </a:r>
            <a:r>
              <a:rPr lang="en-US" sz="1600" dirty="0" err="1"/>
              <a:t>consecinta</a:t>
            </a:r>
            <a:r>
              <a:rPr lang="en-US" sz="1600" dirty="0"/>
              <a:t> a </a:t>
            </a:r>
            <a:r>
              <a:rPr lang="en-US" sz="1600" dirty="0" err="1"/>
              <a:t>unei</a:t>
            </a:r>
            <a:r>
              <a:rPr lang="en-US" sz="1600" dirty="0"/>
              <a:t> </a:t>
            </a:r>
            <a:r>
              <a:rPr lang="en-US" sz="1600" dirty="0" err="1"/>
              <a:t>decizii</a:t>
            </a:r>
            <a:r>
              <a:rPr lang="en-US" sz="1600" dirty="0"/>
              <a:t> </a:t>
            </a:r>
            <a:r>
              <a:rPr lang="en-US" sz="1600" dirty="0" err="1"/>
              <a:t>globale</a:t>
            </a:r>
            <a:r>
              <a:rPr lang="en-US" sz="1600" dirty="0"/>
              <a:t> a Siemens de a </a:t>
            </a:r>
            <a:r>
              <a:rPr lang="en-US" sz="1600" dirty="0" err="1"/>
              <a:t>reorganiza</a:t>
            </a:r>
            <a:r>
              <a:rPr lang="en-US" sz="1600" dirty="0"/>
              <a:t> </a:t>
            </a:r>
            <a:r>
              <a:rPr lang="en-US" sz="1600" dirty="0" err="1"/>
              <a:t>afacerile</a:t>
            </a:r>
            <a:r>
              <a:rPr lang="en-US" sz="1600" dirty="0"/>
              <a:t> din </a:t>
            </a:r>
            <a:r>
              <a:rPr lang="en-US" sz="1600" dirty="0" err="1"/>
              <a:t>anumite</a:t>
            </a:r>
            <a:r>
              <a:rPr lang="en-US" sz="1600" dirty="0"/>
              <a:t> </a:t>
            </a:r>
            <a:r>
              <a:rPr lang="en-US" sz="1600" dirty="0" err="1"/>
              <a:t>industrii</a:t>
            </a:r>
            <a:r>
              <a:rPr lang="en-US" sz="1600" dirty="0"/>
              <a:t>. </a:t>
            </a:r>
            <a:endParaRPr lang="en-US" sz="1600" dirty="0" smtClean="0"/>
          </a:p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en-US" sz="1600" dirty="0"/>
              <a:t>In </a:t>
            </a:r>
            <a:r>
              <a:rPr lang="en-US" sz="1600" dirty="0" err="1"/>
              <a:t>mai</a:t>
            </a:r>
            <a:r>
              <a:rPr lang="en-US" sz="1600" dirty="0"/>
              <a:t> 2010 in </a:t>
            </a:r>
            <a:r>
              <a:rPr lang="en-US" sz="1600" dirty="0" err="1"/>
              <a:t>urma</a:t>
            </a:r>
            <a:r>
              <a:rPr lang="en-US" sz="1600" dirty="0"/>
              <a:t> </a:t>
            </a:r>
            <a:r>
              <a:rPr lang="en-US" sz="1600" dirty="0" err="1"/>
              <a:t>deciziei</a:t>
            </a:r>
            <a:r>
              <a:rPr lang="en-US" sz="1600" dirty="0"/>
              <a:t> </a:t>
            </a:r>
            <a:r>
              <a:rPr lang="en-US" sz="1600" dirty="0" err="1"/>
              <a:t>globale</a:t>
            </a:r>
            <a:r>
              <a:rPr lang="en-US" sz="1600" dirty="0"/>
              <a:t> a Siemens Enterprise Communications de a </a:t>
            </a:r>
            <a:r>
              <a:rPr lang="en-US" sz="1600" dirty="0" err="1"/>
              <a:t>reorganiza</a:t>
            </a:r>
            <a:r>
              <a:rPr lang="en-US" sz="1600" dirty="0"/>
              <a:t> </a:t>
            </a:r>
            <a:r>
              <a:rPr lang="en-US" sz="1600" dirty="0" err="1"/>
              <a:t>afacerile</a:t>
            </a:r>
            <a:r>
              <a:rPr lang="en-US" sz="1600" dirty="0"/>
              <a:t>, firma </a:t>
            </a:r>
            <a:r>
              <a:rPr lang="en-US" sz="1600" dirty="0" err="1"/>
              <a:t>isi</a:t>
            </a:r>
            <a:r>
              <a:rPr lang="en-US" sz="1600" dirty="0"/>
              <a:t> </a:t>
            </a:r>
            <a:r>
              <a:rPr lang="en-US" sz="1600" dirty="0" err="1"/>
              <a:t>schimba</a:t>
            </a:r>
            <a:r>
              <a:rPr lang="en-US" sz="1600" dirty="0"/>
              <a:t> </a:t>
            </a:r>
            <a:r>
              <a:rPr lang="en-US" sz="1600" dirty="0" err="1"/>
              <a:t>actionariatul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devine</a:t>
            </a:r>
            <a:r>
              <a:rPr lang="en-US" sz="1600" dirty="0"/>
              <a:t> Enterprise Business Systems, </a:t>
            </a:r>
            <a:r>
              <a:rPr lang="en-US" sz="1600" dirty="0" err="1"/>
              <a:t>obiectul</a:t>
            </a:r>
            <a:r>
              <a:rPr lang="en-US" sz="1600" dirty="0"/>
              <a:t> de </a:t>
            </a:r>
            <a:r>
              <a:rPr lang="en-US" sz="1600" dirty="0" err="1"/>
              <a:t>activitate</a:t>
            </a:r>
            <a:r>
              <a:rPr lang="en-US" sz="1600" dirty="0"/>
              <a:t> </a:t>
            </a:r>
            <a:r>
              <a:rPr lang="en-US" sz="1600" dirty="0" err="1"/>
              <a:t>ramanand</a:t>
            </a:r>
            <a:r>
              <a:rPr lang="en-US" sz="1600" dirty="0"/>
              <a:t> </a:t>
            </a:r>
            <a:r>
              <a:rPr lang="en-US" sz="1600" dirty="0" err="1"/>
              <a:t>acelasi</a:t>
            </a:r>
            <a:r>
              <a:rPr lang="en-US" sz="1600" dirty="0"/>
              <a:t>.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E104D355-6F20-4462-B25A-3858401E5CBC}" type="slidenum">
              <a:rPr lang="en-US" sz="1400" b="1" smtClean="0">
                <a:solidFill>
                  <a:srgbClr val="FFFFFF"/>
                </a:solidFill>
              </a:r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Generatia</a:t>
            </a:r>
            <a:r>
              <a:rPr lang="en-US" dirty="0" smtClean="0"/>
              <a:t> “</a:t>
            </a:r>
            <a:r>
              <a:rPr lang="en-US" dirty="0" err="1" smtClean="0"/>
              <a:t>Milenium</a:t>
            </a:r>
            <a:r>
              <a:rPr lang="en-US" dirty="0" smtClean="0"/>
              <a:t>”- </a:t>
            </a:r>
            <a:r>
              <a:rPr lang="en-US" dirty="0" err="1" smtClean="0"/>
              <a:t>oaspeti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4191000" cy="32686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600" kern="0" dirty="0">
                <a:cs typeface="Arial"/>
              </a:rPr>
              <a:t>O </a:t>
            </a:r>
            <a:r>
              <a:rPr lang="en-US" sz="1600" kern="0" dirty="0" err="1">
                <a:cs typeface="Arial"/>
              </a:rPr>
              <a:t>noua</a:t>
            </a:r>
            <a:r>
              <a:rPr lang="en-US" sz="1600" kern="0" dirty="0">
                <a:cs typeface="Arial"/>
              </a:rPr>
              <a:t> </a:t>
            </a:r>
            <a:r>
              <a:rPr lang="en-US" sz="1600" kern="0" dirty="0" err="1">
                <a:cs typeface="Arial"/>
              </a:rPr>
              <a:t>generatie</a:t>
            </a:r>
            <a:r>
              <a:rPr lang="en-US" sz="1600" kern="0" dirty="0">
                <a:cs typeface="Arial"/>
              </a:rPr>
              <a:t> </a:t>
            </a:r>
            <a:r>
              <a:rPr lang="en-US" sz="1600" kern="0" dirty="0" err="1">
                <a:cs typeface="Arial"/>
              </a:rPr>
              <a:t>numita</a:t>
            </a:r>
            <a:r>
              <a:rPr lang="en-US" sz="1600" kern="0" dirty="0">
                <a:cs typeface="Arial"/>
              </a:rPr>
              <a:t> “ </a:t>
            </a:r>
            <a:r>
              <a:rPr lang="en-US" sz="1600" kern="0" dirty="0" err="1">
                <a:cs typeface="Arial"/>
              </a:rPr>
              <a:t>Generatia</a:t>
            </a:r>
            <a:r>
              <a:rPr lang="en-US" sz="1600" kern="0" dirty="0">
                <a:cs typeface="Arial"/>
              </a:rPr>
              <a:t> </a:t>
            </a:r>
            <a:r>
              <a:rPr lang="en-US" sz="1600" kern="0" dirty="0" err="1">
                <a:cs typeface="Arial"/>
              </a:rPr>
              <a:t>Milenium</a:t>
            </a:r>
            <a:r>
              <a:rPr lang="en-US" sz="1600" kern="0" dirty="0">
                <a:cs typeface="Arial"/>
              </a:rPr>
              <a:t>” </a:t>
            </a:r>
            <a:r>
              <a:rPr lang="en-US" sz="1600" kern="0" dirty="0" err="1">
                <a:cs typeface="Arial"/>
              </a:rPr>
              <a:t>devine</a:t>
            </a:r>
            <a:r>
              <a:rPr lang="en-US" sz="1600" kern="0" dirty="0">
                <a:cs typeface="Arial"/>
              </a:rPr>
              <a:t> </a:t>
            </a:r>
            <a:r>
              <a:rPr lang="en-US" sz="1600" kern="0" dirty="0" err="1">
                <a:cs typeface="Arial"/>
              </a:rPr>
              <a:t>consumatoare</a:t>
            </a:r>
            <a:r>
              <a:rPr lang="en-US" sz="1600" kern="0" dirty="0">
                <a:cs typeface="Arial"/>
              </a:rPr>
              <a:t> de </a:t>
            </a:r>
            <a:r>
              <a:rPr lang="en-US" sz="1600" kern="0" dirty="0" err="1">
                <a:cs typeface="Arial"/>
              </a:rPr>
              <a:t>servicii</a:t>
            </a:r>
            <a:r>
              <a:rPr lang="en-US" sz="1600" kern="0" dirty="0">
                <a:cs typeface="Arial"/>
              </a:rPr>
              <a:t> </a:t>
            </a:r>
            <a:r>
              <a:rPr lang="en-US" sz="1600" kern="0" dirty="0" err="1">
                <a:cs typeface="Arial"/>
              </a:rPr>
              <a:t>hoteliere</a:t>
            </a:r>
            <a:r>
              <a:rPr lang="en-US" sz="1600" kern="0" dirty="0" smtClean="0">
                <a:cs typeface="Arial"/>
              </a:rPr>
              <a:t>.</a:t>
            </a:r>
          </a:p>
          <a:p>
            <a:pPr marL="0" lvl="0" indent="0">
              <a:buNone/>
            </a:pPr>
            <a:endParaRPr lang="en-US" sz="1600" kern="0" dirty="0" smtClean="0">
              <a:cs typeface="Arial"/>
            </a:endParaRPr>
          </a:p>
          <a:p>
            <a:pPr lvl="0" defTabSz="914011">
              <a:lnSpc>
                <a:spcPct val="90000"/>
              </a:lnSpc>
              <a:spcBef>
                <a:spcPts val="0"/>
              </a:spcBef>
              <a:buClrTx/>
              <a:buSzTx/>
              <a:defRPr/>
            </a:pPr>
            <a:r>
              <a:rPr lang="en-US" sz="1600" b="1" kern="0" dirty="0" smtClean="0">
                <a:cs typeface="Arial"/>
              </a:rPr>
              <a:t>Cine </a:t>
            </a:r>
            <a:r>
              <a:rPr lang="en-US" sz="1600" b="1" kern="0" dirty="0" err="1">
                <a:cs typeface="Arial"/>
              </a:rPr>
              <a:t>sunt</a:t>
            </a:r>
            <a:r>
              <a:rPr lang="en-US" sz="1600" b="1" kern="0" dirty="0">
                <a:cs typeface="Arial"/>
              </a:rPr>
              <a:t> </a:t>
            </a:r>
            <a:r>
              <a:rPr lang="en-US" sz="1600" b="1" kern="0" dirty="0" err="1">
                <a:cs typeface="Arial"/>
              </a:rPr>
              <a:t>ei</a:t>
            </a:r>
            <a:r>
              <a:rPr lang="en-US" sz="1600" b="1" kern="0" dirty="0">
                <a:cs typeface="Arial"/>
              </a:rPr>
              <a:t>?</a:t>
            </a:r>
          </a:p>
          <a:p>
            <a:pPr lvl="0" defTabSz="914011">
              <a:lnSpc>
                <a:spcPct val="90000"/>
              </a:lnSpc>
              <a:spcBef>
                <a:spcPts val="0"/>
              </a:spcBef>
              <a:buClrTx/>
              <a:buSzTx/>
              <a:defRPr/>
            </a:pPr>
            <a:endParaRPr lang="en-US" sz="1600" kern="0" dirty="0">
              <a:cs typeface="Arial"/>
            </a:endParaRPr>
          </a:p>
          <a:p>
            <a:pPr marL="285750" lvl="0" indent="-285750" defTabSz="914011">
              <a:lnSpc>
                <a:spcPct val="90000"/>
              </a:lnSpc>
              <a:spcBef>
                <a:spcPts val="0"/>
              </a:spcBef>
              <a:buClrTx/>
              <a:buSzTx/>
              <a:buFont typeface="Wingdings" charset="2"/>
              <a:buChar char="§"/>
              <a:defRPr/>
            </a:pPr>
            <a:r>
              <a:rPr lang="en-US" sz="1600" kern="0" smtClean="0">
                <a:cs typeface="Arial"/>
              </a:rPr>
              <a:t>tinerii </a:t>
            </a:r>
            <a:r>
              <a:rPr lang="en-US" sz="1600" kern="0" dirty="0">
                <a:cs typeface="Arial"/>
              </a:rPr>
              <a:t>(20-34 </a:t>
            </a:r>
            <a:r>
              <a:rPr lang="en-US" sz="1600" kern="0" dirty="0" err="1">
                <a:cs typeface="Arial"/>
              </a:rPr>
              <a:t>ani</a:t>
            </a:r>
            <a:r>
              <a:rPr lang="en-US" sz="1600" kern="0" dirty="0">
                <a:cs typeface="Arial"/>
              </a:rPr>
              <a:t>) </a:t>
            </a:r>
            <a:r>
              <a:rPr lang="en-US" sz="1600" kern="0" dirty="0" err="1">
                <a:cs typeface="Arial"/>
              </a:rPr>
              <a:t>reprezinta</a:t>
            </a:r>
            <a:r>
              <a:rPr lang="en-US" sz="1600" kern="0" dirty="0">
                <a:cs typeface="Arial"/>
              </a:rPr>
              <a:t> 36% din </a:t>
            </a:r>
            <a:r>
              <a:rPr lang="en-US" sz="1600" kern="0" dirty="0" err="1">
                <a:cs typeface="Arial"/>
              </a:rPr>
              <a:t>oaspetii</a:t>
            </a:r>
            <a:r>
              <a:rPr lang="en-US" sz="1600" kern="0" dirty="0">
                <a:cs typeface="Arial"/>
              </a:rPr>
              <a:t> </a:t>
            </a:r>
            <a:r>
              <a:rPr lang="en-US" sz="1600" kern="0" dirty="0" err="1">
                <a:cs typeface="Arial"/>
              </a:rPr>
              <a:t>hotelurilor</a:t>
            </a:r>
            <a:endParaRPr lang="en-US" sz="1600" kern="0" dirty="0">
              <a:cs typeface="Arial"/>
            </a:endParaRPr>
          </a:p>
          <a:p>
            <a:pPr marL="285750" lvl="0" indent="-285750" defTabSz="914011">
              <a:lnSpc>
                <a:spcPct val="90000"/>
              </a:lnSpc>
              <a:spcBef>
                <a:spcPts val="0"/>
              </a:spcBef>
              <a:buClrTx/>
              <a:buSzTx/>
              <a:buFont typeface="Wingdings" charset="2"/>
              <a:buChar char="§"/>
              <a:defRPr/>
            </a:pPr>
            <a:endParaRPr lang="en-US" sz="1600" kern="0" dirty="0">
              <a:cs typeface="Arial"/>
            </a:endParaRPr>
          </a:p>
          <a:p>
            <a:pPr marL="285750" lvl="0" indent="-285750" defTabSz="914011">
              <a:lnSpc>
                <a:spcPct val="90000"/>
              </a:lnSpc>
              <a:spcBef>
                <a:spcPts val="0"/>
              </a:spcBef>
              <a:buClrTx/>
              <a:buSzTx/>
              <a:buFont typeface="Wingdings" charset="2"/>
              <a:buChar char="§"/>
              <a:defRPr/>
            </a:pPr>
            <a:r>
              <a:rPr lang="en-US" sz="1600" kern="0" dirty="0" err="1" smtClean="0">
                <a:cs typeface="Arial"/>
              </a:rPr>
              <a:t>dupa</a:t>
            </a:r>
            <a:r>
              <a:rPr lang="en-US" sz="1600" kern="0" dirty="0" smtClean="0">
                <a:cs typeface="Arial"/>
              </a:rPr>
              <a:t> </a:t>
            </a:r>
            <a:r>
              <a:rPr lang="en-US" sz="1600" kern="0" dirty="0">
                <a:cs typeface="Arial"/>
              </a:rPr>
              <a:t>2015 </a:t>
            </a:r>
            <a:r>
              <a:rPr lang="en-US" sz="1600" kern="0" dirty="0" err="1">
                <a:cs typeface="Arial"/>
              </a:rPr>
              <a:t>ei</a:t>
            </a:r>
            <a:r>
              <a:rPr lang="en-US" sz="1600" kern="0" dirty="0">
                <a:cs typeface="Arial"/>
              </a:rPr>
              <a:t> </a:t>
            </a:r>
            <a:r>
              <a:rPr lang="en-US" sz="1600" kern="0" dirty="0" err="1">
                <a:cs typeface="Arial"/>
              </a:rPr>
              <a:t>devin</a:t>
            </a:r>
            <a:r>
              <a:rPr lang="en-US" sz="1600" kern="0" dirty="0">
                <a:cs typeface="Arial"/>
              </a:rPr>
              <a:t> </a:t>
            </a:r>
            <a:r>
              <a:rPr lang="en-US" sz="1600" kern="0" dirty="0" err="1">
                <a:cs typeface="Arial"/>
              </a:rPr>
              <a:t>cel</a:t>
            </a:r>
            <a:r>
              <a:rPr lang="en-US" sz="1600" kern="0" dirty="0">
                <a:cs typeface="Arial"/>
              </a:rPr>
              <a:t> </a:t>
            </a:r>
            <a:r>
              <a:rPr lang="en-US" sz="1600" kern="0" dirty="0" err="1">
                <a:cs typeface="Arial"/>
              </a:rPr>
              <a:t>mai</a:t>
            </a:r>
            <a:r>
              <a:rPr lang="en-US" sz="1600" kern="0" dirty="0">
                <a:cs typeface="Arial"/>
              </a:rPr>
              <a:t> mare </a:t>
            </a:r>
            <a:r>
              <a:rPr lang="en-US" sz="1600" kern="0" dirty="0" err="1">
                <a:cs typeface="Arial"/>
              </a:rPr>
              <a:t>grup</a:t>
            </a:r>
            <a:r>
              <a:rPr lang="en-US" sz="1600" kern="0" dirty="0">
                <a:cs typeface="Arial"/>
              </a:rPr>
              <a:t> </a:t>
            </a:r>
            <a:r>
              <a:rPr lang="en-US" sz="1600" kern="0" dirty="0" err="1">
                <a:cs typeface="Arial"/>
              </a:rPr>
              <a:t>tinta</a:t>
            </a:r>
            <a:r>
              <a:rPr lang="en-US" sz="1600" kern="0" dirty="0">
                <a:cs typeface="Arial"/>
              </a:rPr>
              <a:t> de </a:t>
            </a:r>
            <a:r>
              <a:rPr lang="en-US" sz="1600" kern="0" dirty="0" err="1">
                <a:cs typeface="Arial"/>
              </a:rPr>
              <a:t>consumatori</a:t>
            </a:r>
            <a:endParaRPr lang="en-US" sz="1600" kern="0" dirty="0">
              <a:cs typeface="Arial"/>
            </a:endParaRPr>
          </a:p>
          <a:p>
            <a:pPr marL="0" lvl="0" indent="0" defTabSz="914011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1600" kern="0" dirty="0">
              <a:cs typeface="Arial"/>
            </a:endParaRPr>
          </a:p>
          <a:p>
            <a:pPr lvl="0" defTabSz="914011">
              <a:lnSpc>
                <a:spcPct val="90000"/>
              </a:lnSpc>
              <a:spcBef>
                <a:spcPts val="0"/>
              </a:spcBef>
              <a:buClrTx/>
              <a:buSzTx/>
              <a:defRPr/>
            </a:pPr>
            <a:r>
              <a:rPr lang="en-US" sz="1600" b="1" kern="0" dirty="0">
                <a:cs typeface="Arial"/>
              </a:rPr>
              <a:t>Ce-</a:t>
            </a:r>
            <a:r>
              <a:rPr lang="en-US" sz="1600" b="1" kern="0" dirty="0" err="1">
                <a:cs typeface="Arial"/>
              </a:rPr>
              <a:t>i</a:t>
            </a:r>
            <a:r>
              <a:rPr lang="en-US" sz="1600" b="1" kern="0" dirty="0">
                <a:cs typeface="Arial"/>
              </a:rPr>
              <a:t> </a:t>
            </a:r>
            <a:r>
              <a:rPr lang="en-US" sz="1600" b="1" kern="0" dirty="0" err="1">
                <a:cs typeface="Arial"/>
              </a:rPr>
              <a:t>caracterizeaza</a:t>
            </a:r>
            <a:r>
              <a:rPr lang="en-US" sz="1600" b="1" kern="0" dirty="0" smtClean="0">
                <a:cs typeface="Arial"/>
              </a:rPr>
              <a:t>?</a:t>
            </a:r>
          </a:p>
          <a:p>
            <a:pPr marL="0" lvl="0" indent="0" defTabSz="914011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1600" b="1" kern="0" dirty="0">
              <a:cs typeface="Arial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618586"/>
            <a:ext cx="3886200" cy="2736591"/>
          </a:xfrm>
        </p:spPr>
      </p:pic>
      <p:sp>
        <p:nvSpPr>
          <p:cNvPr id="6" name="TextBox 5"/>
          <p:cNvSpPr txBox="1"/>
          <p:nvPr/>
        </p:nvSpPr>
        <p:spPr>
          <a:xfrm>
            <a:off x="4495800" y="4248150"/>
            <a:ext cx="435247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i="1" kern="0" dirty="0">
                <a:solidFill>
                  <a:schemeClr val="bg1"/>
                </a:solidFill>
                <a:latin typeface="Arial"/>
                <a:cs typeface="Arial"/>
              </a:rPr>
              <a:t>COMUNICAREA IN SPATIUL </a:t>
            </a:r>
            <a:r>
              <a:rPr lang="en-US" b="1" i="1" kern="0" dirty="0" smtClean="0">
                <a:solidFill>
                  <a:schemeClr val="bg1"/>
                </a:solidFill>
                <a:latin typeface="Arial"/>
                <a:cs typeface="Arial"/>
              </a:rPr>
              <a:t>VIRTUAL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Internetul</a:t>
            </a:r>
            <a:r>
              <a:rPr lang="en-US" dirty="0" smtClean="0"/>
              <a:t> </a:t>
            </a:r>
            <a:r>
              <a:rPr lang="en-US" dirty="0" err="1" smtClean="0"/>
              <a:t>WiFi</a:t>
            </a:r>
            <a:r>
              <a:rPr lang="en-US" dirty="0" smtClean="0"/>
              <a:t> factor de </a:t>
            </a:r>
            <a:r>
              <a:rPr lang="en-US" dirty="0" err="1" smtClean="0"/>
              <a:t>decizie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en-US" sz="1600" b="1" dirty="0" smtClean="0">
              <a:cs typeface="Arial" panose="020B0604020202020204" pitchFamily="34" charset="0"/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57%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nu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fac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rezervari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locatii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fara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internet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gratuit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WiFi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26%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il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vor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garantat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chiar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daca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trebuie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sa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plateasca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in plus la camera. </a:t>
            </a:r>
          </a:p>
          <a:p>
            <a:pPr lvl="0"/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/>
            <a:r>
              <a:rPr lang="en-US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Costul</a:t>
            </a: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reprezinta</a:t>
            </a: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pentru</a:t>
            </a: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ei</a:t>
            </a: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cheltuiala</a:t>
            </a: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afaceri</a:t>
            </a: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US" sz="16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b="1" dirty="0">
              <a:cs typeface="Arial" panose="020B0604020202020204" pitchFamily="34" charset="0"/>
            </a:endParaRPr>
          </a:p>
          <a:p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465593"/>
            <a:ext cx="3886200" cy="304257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HSC </a:t>
            </a:r>
            <a:r>
              <a:rPr lang="en-US" dirty="0" err="1" smtClean="0"/>
              <a:t>HotSpot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A3F7CB7D-F184-43C7-B6FD-03D728E1BB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24246" y="1359695"/>
            <a:ext cx="2066200" cy="2615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738536" y="2063328"/>
            <a:ext cx="1851908" cy="1246888"/>
            <a:chOff x="6688353" y="3118284"/>
            <a:chExt cx="2465944" cy="2465944"/>
          </a:xfrm>
        </p:grpSpPr>
        <p:grpSp>
          <p:nvGrpSpPr>
            <p:cNvPr id="6" name="Group 5"/>
            <p:cNvGrpSpPr/>
            <p:nvPr/>
          </p:nvGrpSpPr>
          <p:grpSpPr>
            <a:xfrm>
              <a:off x="6688353" y="3118284"/>
              <a:ext cx="2465944" cy="2465944"/>
              <a:chOff x="5798281" y="949119"/>
              <a:chExt cx="2465944" cy="2465944"/>
            </a:xfrm>
          </p:grpSpPr>
          <p:pic>
            <p:nvPicPr>
              <p:cNvPr id="9" name="Picture 10" descr="http://slowchessleague.org/wp-content/uploads/2014/12/chatbubbles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8281" y="949119"/>
                <a:ext cx="2465944" cy="2465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333" y="1338563"/>
                <a:ext cx="1514026" cy="1282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" name="Picture 8" descr="http://www.sevencreative.co.uk/cmsimages/email-marketing-prices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353" y="4586645"/>
              <a:ext cx="685800" cy="832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https://helpx.adobe.com/flash-player/kb/enabling-flash-player-chrome/_jcr_content/main-pars/procedure_2/proc_par/step_0/step_par/image.img.png/windows_chrome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053" y="4075492"/>
              <a:ext cx="768927" cy="51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://www.userlogos.org/files/logos/give/netfli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98" y="3016170"/>
            <a:ext cx="1343986" cy="7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blink.ucsd.edu/_images/technology-tab/file-sharing/lync/lync_skype_transition_teas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33" y="1476229"/>
            <a:ext cx="1144858" cy="42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upload.wikimedia.org/wikipedia/en/thumb/2/2e/WebEx_logo.svg/220px-WebEx_logo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71" y="1898236"/>
            <a:ext cx="1248942" cy="31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1476229"/>
            <a:ext cx="674918" cy="67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uppieren 7"/>
          <p:cNvGrpSpPr>
            <a:grpSpLocks noChangeAspect="1"/>
          </p:cNvGrpSpPr>
          <p:nvPr/>
        </p:nvGrpSpPr>
        <p:grpSpPr>
          <a:xfrm>
            <a:off x="6738536" y="3485748"/>
            <a:ext cx="1877320" cy="1216316"/>
            <a:chOff x="7875581" y="1652437"/>
            <a:chExt cx="4218328" cy="3070302"/>
          </a:xfrm>
        </p:grpSpPr>
        <p:pic>
          <p:nvPicPr>
            <p:cNvPr id="16" name="Grafik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581" y="1652437"/>
              <a:ext cx="4218328" cy="3070302"/>
            </a:xfrm>
            <a:prstGeom prst="rect">
              <a:avLst/>
            </a:prstGeom>
          </p:spPr>
        </p:pic>
        <p:pic>
          <p:nvPicPr>
            <p:cNvPr id="17" name="Grafik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0282" y="2061734"/>
              <a:ext cx="2926075" cy="2194558"/>
            </a:xfrm>
            <a:prstGeom prst="rect">
              <a:avLst/>
            </a:prstGeom>
          </p:spPr>
        </p:pic>
      </p:grpSp>
      <p:sp>
        <p:nvSpPr>
          <p:cNvPr id="18" name="Line Callout 3 (Border and Accent Bar) 17"/>
          <p:cNvSpPr/>
          <p:nvPr/>
        </p:nvSpPr>
        <p:spPr>
          <a:xfrm>
            <a:off x="6284063" y="1359695"/>
            <a:ext cx="2618361" cy="3342369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24281"/>
              <a:gd name="adj6" fmla="val -24748"/>
              <a:gd name="adj7" fmla="val 24189"/>
              <a:gd name="adj8" fmla="val -2201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8" descr="http://sipitech.com/wp-content/uploads/2015/02/wifi-grati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59523"/>
            <a:ext cx="1389611" cy="7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67553" y="1775996"/>
            <a:ext cx="3018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cs typeface="Arial" panose="020B0604020202020204" pitchFamily="34" charset="0"/>
              </a:rPr>
              <a:t>Conexiune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RAPIDA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SIGURA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78" y="2190750"/>
            <a:ext cx="4790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cs typeface="Arial" panose="020B0604020202020204" pitchFamily="34" charset="0"/>
              </a:rPr>
              <a:t>ORICAND, ORIUNDE - LA CE ESTE IMPORTANT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4035" y="3310216"/>
            <a:ext cx="4048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i="1" dirty="0">
                <a:latin typeface="Tw Cen MT (Body)"/>
                <a:cs typeface="Arial" panose="020B0604020202020204" pitchFamily="34" charset="0"/>
              </a:rPr>
              <a:t>Accesul la internet prin Wi-Fi este mult mai important pentru </a:t>
            </a:r>
            <a:r>
              <a:rPr lang="en-US" sz="1600" i="1" dirty="0" err="1">
                <a:latin typeface="Tw Cen MT (Body)"/>
                <a:cs typeface="Arial" panose="020B0604020202020204" pitchFamily="34" charset="0"/>
              </a:rPr>
              <a:t>noua</a:t>
            </a:r>
            <a:r>
              <a:rPr lang="en-US" sz="1600" i="1" dirty="0">
                <a:latin typeface="Tw Cen MT (Body)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Tw Cen MT (Body)"/>
                <a:cs typeface="Arial" panose="020B0604020202020204" pitchFamily="34" charset="0"/>
              </a:rPr>
              <a:t>generatie</a:t>
            </a:r>
            <a:r>
              <a:rPr lang="en-US" sz="1600" i="1" dirty="0">
                <a:latin typeface="Tw Cen MT (Body)"/>
                <a:cs typeface="Arial" panose="020B0604020202020204" pitchFamily="34" charset="0"/>
              </a:rPr>
              <a:t> de </a:t>
            </a:r>
            <a:r>
              <a:rPr lang="en-US" sz="1600" i="1" dirty="0" err="1">
                <a:latin typeface="Tw Cen MT (Body)"/>
                <a:cs typeface="Arial" panose="020B0604020202020204" pitchFamily="34" charset="0"/>
              </a:rPr>
              <a:t>oaspeti</a:t>
            </a:r>
            <a:r>
              <a:rPr lang="en-US" sz="1600" i="1" dirty="0">
                <a:latin typeface="Tw Cen MT (Body)"/>
                <a:cs typeface="Arial" panose="020B0604020202020204" pitchFamily="34" charset="0"/>
              </a:rPr>
              <a:t> </a:t>
            </a:r>
            <a:r>
              <a:rPr lang="vi-VN" sz="1600" i="1" dirty="0">
                <a:latin typeface="Tw Cen MT (Body)"/>
                <a:cs typeface="Arial" panose="020B0604020202020204" pitchFamily="34" charset="0"/>
              </a:rPr>
              <a:t>dec</a:t>
            </a:r>
            <a:r>
              <a:rPr lang="en-US" sz="1600" i="1" dirty="0">
                <a:latin typeface="Tw Cen MT (Body)"/>
                <a:cs typeface="Arial" panose="020B0604020202020204" pitchFamily="34" charset="0"/>
              </a:rPr>
              <a:t>a</a:t>
            </a:r>
            <a:r>
              <a:rPr lang="vi-VN" sz="1600" i="1" dirty="0">
                <a:latin typeface="Tw Cen MT (Body)"/>
                <a:cs typeface="Arial" panose="020B0604020202020204" pitchFamily="34" charset="0"/>
              </a:rPr>
              <a:t>t o </a:t>
            </a:r>
            <a:r>
              <a:rPr lang="en-US" sz="1600" i="1" dirty="0">
                <a:latin typeface="Tw Cen MT (Body)"/>
                <a:cs typeface="Arial" panose="020B0604020202020204" pitchFamily="34" charset="0"/>
              </a:rPr>
              <a:t>s</a:t>
            </a:r>
            <a:r>
              <a:rPr lang="vi-VN" sz="1600" i="1" dirty="0">
                <a:latin typeface="Tw Cen MT (Body)"/>
                <a:cs typeface="Arial" panose="020B0604020202020204" pitchFamily="34" charset="0"/>
              </a:rPr>
              <a:t>edin</a:t>
            </a:r>
            <a:r>
              <a:rPr lang="en-US" sz="1600" i="1" dirty="0">
                <a:latin typeface="Tw Cen MT (Body)"/>
                <a:cs typeface="Arial" panose="020B0604020202020204" pitchFamily="34" charset="0"/>
              </a:rPr>
              <a:t>ta</a:t>
            </a:r>
            <a:r>
              <a:rPr lang="vi-VN" sz="1600" i="1" dirty="0">
                <a:latin typeface="Tw Cen MT (Body)"/>
                <a:cs typeface="Arial" panose="020B0604020202020204" pitchFamily="34" charset="0"/>
              </a:rPr>
              <a:t> fitness sau un mic dejun gratuit.</a:t>
            </a:r>
            <a:endParaRPr lang="en-US" sz="1600" i="1" dirty="0">
              <a:latin typeface="Tw Cen MT (Body)"/>
              <a:cs typeface="Arial" panose="020B0604020202020204" pitchFamily="34" charset="0"/>
            </a:endParaRPr>
          </a:p>
          <a:p>
            <a:r>
              <a:rPr lang="en-US" sz="1600" i="1" dirty="0" smtClean="0">
                <a:latin typeface="Tw Cen MT (Body)"/>
                <a:cs typeface="Arial" panose="020B0604020202020204" pitchFamily="34" charset="0"/>
              </a:rPr>
              <a:t>	</a:t>
            </a:r>
            <a:endParaRPr lang="en-US" sz="1600" i="1" dirty="0">
              <a:latin typeface="Tw Cen MT (Body)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0765" y="273581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  <a:r>
              <a:rPr lang="en-US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entru</a:t>
            </a:r>
            <a:r>
              <a:rPr lang="en-US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fiecare</a:t>
            </a:r>
            <a:endParaRPr lang="en-US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4" name="Slide Number Placeholder 26"/>
          <p:cNvSpPr txBox="1">
            <a:spLocks/>
          </p:cNvSpPr>
          <p:nvPr/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 fontScale="47500" lnSpcReduction="20000"/>
          </a:bodyPr>
          <a:lstStyle>
            <a:lvl1pPr marL="0" algn="ctr" rtl="0" latinLnBrk="0">
              <a:defRPr sz="14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A3F7CB7D-F184-43C7-B6FD-03D728E1BBF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5" name="Gruppieren 13"/>
          <p:cNvGrpSpPr>
            <a:grpSpLocks noChangeAspect="1"/>
          </p:cNvGrpSpPr>
          <p:nvPr/>
        </p:nvGrpSpPr>
        <p:grpSpPr>
          <a:xfrm>
            <a:off x="8188186" y="4077426"/>
            <a:ext cx="497668" cy="879704"/>
            <a:chOff x="6435529" y="3981664"/>
            <a:chExt cx="637699" cy="1310155"/>
          </a:xfrm>
        </p:grpSpPr>
        <p:pic>
          <p:nvPicPr>
            <p:cNvPr id="26" name="Grafik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529" y="3981664"/>
              <a:ext cx="637699" cy="1310155"/>
            </a:xfrm>
            <a:prstGeom prst="rect">
              <a:avLst/>
            </a:prstGeom>
          </p:spPr>
        </p:pic>
        <p:pic>
          <p:nvPicPr>
            <p:cNvPr id="27" name="Grafik 15"/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858" y="4178187"/>
              <a:ext cx="522000" cy="923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266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HSC </a:t>
            </a:r>
            <a:r>
              <a:rPr lang="en-US" dirty="0" err="1"/>
              <a:t>HotSpot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352550"/>
            <a:ext cx="7924800" cy="3276600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1800" dirty="0" err="1" smtClean="0"/>
              <a:t>Oferi</a:t>
            </a:r>
            <a:r>
              <a:rPr lang="en-US" sz="1800" dirty="0" smtClean="0"/>
              <a:t> </a:t>
            </a:r>
            <a:r>
              <a:rPr lang="en-US" sz="1800" dirty="0" err="1"/>
              <a:t>fiecarui</a:t>
            </a:r>
            <a:r>
              <a:rPr lang="en-US" sz="1800" dirty="0"/>
              <a:t> </a:t>
            </a:r>
            <a:r>
              <a:rPr lang="en-US" sz="1800" dirty="0" err="1"/>
              <a:t>oaspete</a:t>
            </a:r>
            <a:r>
              <a:rPr lang="en-US" sz="1800" dirty="0"/>
              <a:t> </a:t>
            </a:r>
            <a:r>
              <a:rPr lang="en-US" sz="1800" dirty="0" err="1"/>
              <a:t>banda</a:t>
            </a:r>
            <a:r>
              <a:rPr lang="en-US" sz="1800" dirty="0"/>
              <a:t> de internet </a:t>
            </a:r>
            <a:r>
              <a:rPr lang="en-US" sz="1800" dirty="0" err="1"/>
              <a:t>WiFi</a:t>
            </a:r>
            <a:r>
              <a:rPr lang="en-US" sz="1800" dirty="0"/>
              <a:t> </a:t>
            </a:r>
            <a:r>
              <a:rPr lang="en-US" sz="1800" dirty="0" err="1"/>
              <a:t>necesara</a:t>
            </a:r>
            <a:r>
              <a:rPr lang="en-US" sz="1800" dirty="0"/>
              <a:t>.</a:t>
            </a:r>
          </a:p>
          <a:p>
            <a:r>
              <a:rPr lang="en-US" sz="1800" dirty="0" err="1" smtClean="0"/>
              <a:t>Pornind</a:t>
            </a:r>
            <a:r>
              <a:rPr lang="en-US" sz="1800" dirty="0" smtClean="0"/>
              <a:t> </a:t>
            </a:r>
            <a:r>
              <a:rPr lang="en-US" sz="1800" dirty="0"/>
              <a:t>de la un </a:t>
            </a:r>
            <a:r>
              <a:rPr lang="en-US" sz="1800" dirty="0" err="1"/>
              <a:t>pachet</a:t>
            </a:r>
            <a:r>
              <a:rPr lang="en-US" sz="1800" dirty="0"/>
              <a:t> de </a:t>
            </a:r>
            <a:r>
              <a:rPr lang="en-US" sz="1800" dirty="0" err="1"/>
              <a:t>baza</a:t>
            </a:r>
            <a:r>
              <a:rPr lang="en-US" sz="1800" dirty="0"/>
              <a:t> GRATUIT se  pot </a:t>
            </a:r>
            <a:r>
              <a:rPr lang="en-US" sz="1800" dirty="0" err="1"/>
              <a:t>configura</a:t>
            </a:r>
            <a:r>
              <a:rPr lang="en-US" sz="1800" dirty="0"/>
              <a:t> </a:t>
            </a:r>
            <a:r>
              <a:rPr lang="en-US" sz="1800" dirty="0" err="1"/>
              <a:t>pachete</a:t>
            </a:r>
            <a:r>
              <a:rPr lang="en-US" sz="1800" dirty="0"/>
              <a:t> </a:t>
            </a:r>
            <a:r>
              <a:rPr lang="en-US" sz="1800" dirty="0" err="1"/>
              <a:t>personalizate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fiecare</a:t>
            </a:r>
            <a:r>
              <a:rPr lang="en-US" sz="1800" dirty="0"/>
              <a:t> </a:t>
            </a:r>
            <a:r>
              <a:rPr lang="en-US" sz="1800" dirty="0" err="1"/>
              <a:t>profil</a:t>
            </a:r>
            <a:r>
              <a:rPr lang="en-US" sz="1800" dirty="0"/>
              <a:t> de </a:t>
            </a:r>
            <a:r>
              <a:rPr lang="en-US" sz="1800" dirty="0" err="1"/>
              <a:t>oaspete</a:t>
            </a:r>
            <a:r>
              <a:rPr lang="en-US" sz="1800" dirty="0"/>
              <a:t>.</a:t>
            </a:r>
          </a:p>
          <a:p>
            <a:r>
              <a:rPr lang="en-US" sz="1800" dirty="0" err="1" smtClean="0"/>
              <a:t>Ofera</a:t>
            </a:r>
            <a:r>
              <a:rPr lang="en-US" sz="1800" dirty="0" smtClean="0"/>
              <a:t> </a:t>
            </a:r>
            <a:r>
              <a:rPr lang="en-US" sz="1800" dirty="0" err="1"/>
              <a:t>oaspetilor</a:t>
            </a:r>
            <a:r>
              <a:rPr lang="en-US" sz="1800" dirty="0"/>
              <a:t> </a:t>
            </a:r>
            <a:r>
              <a:rPr lang="en-US" sz="1800" dirty="0" err="1"/>
              <a:t>conectivitate</a:t>
            </a:r>
            <a:r>
              <a:rPr lang="en-US" sz="1800" dirty="0"/>
              <a:t> de tip </a:t>
            </a:r>
            <a:r>
              <a:rPr lang="en-US" sz="1800" dirty="0" err="1"/>
              <a:t>Real-Plug&amp;Play</a:t>
            </a:r>
            <a:r>
              <a:rPr lang="en-US" sz="1800" dirty="0"/>
              <a:t>  (</a:t>
            </a:r>
            <a:r>
              <a:rPr lang="en-US" sz="1800" dirty="0" err="1"/>
              <a:t>fara</a:t>
            </a:r>
            <a:r>
              <a:rPr lang="en-US" sz="1800" dirty="0"/>
              <a:t> </a:t>
            </a:r>
            <a:r>
              <a:rPr lang="en-US" sz="1800" dirty="0" err="1"/>
              <a:t>configurari</a:t>
            </a:r>
            <a:r>
              <a:rPr lang="en-US" sz="1800" dirty="0"/>
              <a:t> </a:t>
            </a:r>
            <a:r>
              <a:rPr lang="en-US" sz="1800" dirty="0" err="1"/>
              <a:t>sofisticate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 </a:t>
            </a:r>
            <a:r>
              <a:rPr lang="en-US" sz="1800" dirty="0" err="1"/>
              <a:t>nevoia</a:t>
            </a:r>
            <a:r>
              <a:rPr lang="en-US" sz="1800" dirty="0"/>
              <a:t> de </a:t>
            </a:r>
            <a:r>
              <a:rPr lang="en-US" sz="1800" dirty="0" err="1"/>
              <a:t>suport</a:t>
            </a:r>
            <a:r>
              <a:rPr lang="en-US" sz="1800" dirty="0"/>
              <a:t>).</a:t>
            </a:r>
          </a:p>
          <a:p>
            <a:r>
              <a:rPr lang="en-US" sz="1800" dirty="0" err="1" smtClean="0"/>
              <a:t>Solutie</a:t>
            </a:r>
            <a:r>
              <a:rPr lang="en-US" sz="1800" dirty="0" smtClean="0"/>
              <a:t> </a:t>
            </a:r>
            <a:r>
              <a:rPr lang="en-US" sz="1800" dirty="0" err="1"/>
              <a:t>mereu</a:t>
            </a:r>
            <a:r>
              <a:rPr lang="en-US" sz="1800" dirty="0"/>
              <a:t> up-to-date  </a:t>
            </a:r>
            <a:r>
              <a:rPr lang="en-US" sz="1800" dirty="0" err="1"/>
              <a:t>beneficiind</a:t>
            </a:r>
            <a:r>
              <a:rPr lang="en-US" sz="1800" dirty="0"/>
              <a:t> de update online 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suport</a:t>
            </a:r>
            <a:r>
              <a:rPr lang="en-US" sz="1800" dirty="0"/>
              <a:t> din </a:t>
            </a:r>
            <a:r>
              <a:rPr lang="en-US" sz="1800" dirty="0" err="1"/>
              <a:t>partea</a:t>
            </a:r>
            <a:r>
              <a:rPr lang="en-US" sz="1800" dirty="0"/>
              <a:t> </a:t>
            </a:r>
            <a:r>
              <a:rPr lang="en-US" sz="1800" dirty="0" err="1"/>
              <a:t>noastra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E104D355-6F20-4462-B25A-3858401E5CB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1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HSC </a:t>
            </a:r>
            <a:r>
              <a:rPr lang="en-US" dirty="0" err="1"/>
              <a:t>HotSpot</a:t>
            </a:r>
            <a:r>
              <a:rPr lang="en-US" dirty="0"/>
              <a:t>- ADMINISTRARE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28750"/>
            <a:ext cx="8153400" cy="3276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Direct din web browser</a:t>
            </a:r>
          </a:p>
          <a:p>
            <a:r>
              <a:rPr lang="en-US" sz="1800" dirty="0" err="1" smtClean="0"/>
              <a:t>Creare</a:t>
            </a:r>
            <a:r>
              <a:rPr lang="en-US" sz="1800" dirty="0" smtClean="0"/>
              <a:t> </a:t>
            </a:r>
            <a:r>
              <a:rPr lang="en-US" sz="1800" dirty="0" err="1" smtClean="0"/>
              <a:t>conturi</a:t>
            </a:r>
            <a:r>
              <a:rPr lang="en-US" sz="1800" dirty="0" smtClean="0"/>
              <a:t> </a:t>
            </a:r>
            <a:r>
              <a:rPr lang="en-US" sz="1800" dirty="0" err="1" smtClean="0"/>
              <a:t>individuale</a:t>
            </a:r>
            <a:r>
              <a:rPr lang="en-US" sz="1800" dirty="0" smtClean="0"/>
              <a:t> </a:t>
            </a:r>
            <a:r>
              <a:rPr lang="en-US" sz="1800" dirty="0" err="1" smtClean="0"/>
              <a:t>pe</a:t>
            </a:r>
            <a:r>
              <a:rPr lang="en-US" sz="1800" dirty="0" smtClean="0"/>
              <a:t> camera</a:t>
            </a:r>
          </a:p>
          <a:p>
            <a:r>
              <a:rPr lang="en-US" sz="1800" dirty="0" err="1" smtClean="0"/>
              <a:t>Genereaza</a:t>
            </a:r>
            <a:r>
              <a:rPr lang="en-US" sz="1800" dirty="0" smtClean="0"/>
              <a:t> </a:t>
            </a:r>
            <a:r>
              <a:rPr lang="en-US" sz="1800" dirty="0" err="1" smtClean="0"/>
              <a:t>tichet</a:t>
            </a:r>
            <a:r>
              <a:rPr lang="en-US" sz="1800" dirty="0" smtClean="0"/>
              <a:t> de </a:t>
            </a:r>
            <a:r>
              <a:rPr lang="en-US" sz="1800" dirty="0" err="1" smtClean="0"/>
              <a:t>acces</a:t>
            </a:r>
            <a:r>
              <a:rPr lang="en-US" sz="1800" dirty="0" smtClean="0"/>
              <a:t> la </a:t>
            </a:r>
            <a:r>
              <a:rPr lang="en-US" sz="1800" dirty="0" err="1" smtClean="0"/>
              <a:t>WiFi</a:t>
            </a:r>
            <a:r>
              <a:rPr lang="en-US" sz="1800" dirty="0" smtClean="0"/>
              <a:t>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 smtClean="0"/>
              <a:t>fiecare</a:t>
            </a:r>
            <a:r>
              <a:rPr lang="en-US" sz="1800" dirty="0" smtClean="0"/>
              <a:t> camera</a:t>
            </a:r>
          </a:p>
          <a:p>
            <a:r>
              <a:rPr lang="en-US" sz="1800" dirty="0" smtClean="0"/>
              <a:t>Auto-Logon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device-</a:t>
            </a:r>
            <a:r>
              <a:rPr lang="en-US" sz="1800" dirty="0" err="1" smtClean="0"/>
              <a:t>urile</a:t>
            </a:r>
            <a:r>
              <a:rPr lang="en-US" sz="1800" dirty="0" smtClean="0"/>
              <a:t> </a:t>
            </a:r>
            <a:r>
              <a:rPr lang="en-US" sz="1800" dirty="0" err="1" smtClean="0"/>
              <a:t>angajatilor</a:t>
            </a:r>
            <a:endParaRPr lang="en-US" sz="1800" dirty="0" smtClean="0"/>
          </a:p>
          <a:p>
            <a:r>
              <a:rPr lang="en-US" sz="1800" dirty="0" smtClean="0"/>
              <a:t>Free to Use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</a:t>
            </a:r>
            <a:r>
              <a:rPr lang="en-US" sz="1800" dirty="0" err="1" smtClean="0"/>
              <a:t>insotitori</a:t>
            </a:r>
            <a:r>
              <a:rPr lang="en-US" sz="1800" dirty="0" smtClean="0"/>
              <a:t> cu </a:t>
            </a:r>
            <a:r>
              <a:rPr lang="en-US" sz="1800" dirty="0" err="1" smtClean="0"/>
              <a:t>acces</a:t>
            </a:r>
            <a:r>
              <a:rPr lang="en-US" sz="1800" dirty="0" smtClean="0"/>
              <a:t> </a:t>
            </a:r>
            <a:r>
              <a:rPr lang="en-US" sz="1800" dirty="0" err="1" smtClean="0"/>
              <a:t>doar</a:t>
            </a:r>
            <a:r>
              <a:rPr lang="en-US" sz="1800" dirty="0" smtClean="0"/>
              <a:t> la </a:t>
            </a:r>
            <a:r>
              <a:rPr lang="en-US" sz="1800" dirty="0" err="1" smtClean="0"/>
              <a:t>pagina</a:t>
            </a:r>
            <a:r>
              <a:rPr lang="en-US" sz="1800" dirty="0" smtClean="0"/>
              <a:t> de </a:t>
            </a:r>
            <a:r>
              <a:rPr lang="en-US" sz="1800" dirty="0" err="1" smtClean="0"/>
              <a:t>prezentare</a:t>
            </a:r>
            <a:r>
              <a:rPr lang="en-US" sz="1800" dirty="0" smtClean="0"/>
              <a:t> a </a:t>
            </a:r>
            <a:r>
              <a:rPr lang="en-US" sz="1800" dirty="0" err="1" smtClean="0"/>
              <a:t>hotelului</a:t>
            </a:r>
            <a:endParaRPr lang="en-US" sz="1800" dirty="0" smtClean="0"/>
          </a:p>
          <a:p>
            <a:r>
              <a:rPr lang="en-US" sz="1800" dirty="0" err="1"/>
              <a:t>WiFi</a:t>
            </a:r>
            <a:r>
              <a:rPr lang="en-US" sz="1800" dirty="0"/>
              <a:t> </a:t>
            </a:r>
            <a:r>
              <a:rPr lang="en-US" sz="1800" dirty="0" err="1"/>
              <a:t>Vizitator</a:t>
            </a:r>
            <a:r>
              <a:rPr lang="en-US" sz="1800" dirty="0"/>
              <a:t> </a:t>
            </a:r>
            <a:r>
              <a:rPr lang="en-US" sz="1800" dirty="0" err="1"/>
              <a:t>doar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conectare</a:t>
            </a:r>
            <a:r>
              <a:rPr lang="en-US" sz="1800" dirty="0"/>
              <a:t> cu </a:t>
            </a:r>
            <a:r>
              <a:rPr lang="en-US" sz="1800" dirty="0" err="1"/>
              <a:t>contul</a:t>
            </a:r>
            <a:r>
              <a:rPr lang="en-US" sz="1800" dirty="0"/>
              <a:t> de Facebook, Google </a:t>
            </a:r>
            <a:r>
              <a:rPr lang="en-US" sz="1800" dirty="0" err="1" smtClean="0"/>
              <a:t>sau</a:t>
            </a:r>
            <a:r>
              <a:rPr lang="en-US" sz="1800" dirty="0" smtClean="0"/>
              <a:t> E-mail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E104D355-6F20-4462-B25A-3858401E5CB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2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PLUG&amp;PLAY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Nu </a:t>
            </a:r>
            <a:r>
              <a:rPr lang="en-US" sz="1800" dirty="0" err="1" smtClean="0"/>
              <a:t>necesita</a:t>
            </a:r>
            <a:r>
              <a:rPr lang="en-US" sz="1800" dirty="0" smtClean="0"/>
              <a:t> </a:t>
            </a:r>
            <a:r>
              <a:rPr lang="en-US" sz="1800" dirty="0" err="1" smtClean="0"/>
              <a:t>configurare</a:t>
            </a:r>
            <a:r>
              <a:rPr lang="en-US" sz="1800" dirty="0" smtClean="0"/>
              <a:t> software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client</a:t>
            </a:r>
          </a:p>
          <a:p>
            <a:r>
              <a:rPr lang="en-US" sz="1800" dirty="0" smtClean="0"/>
              <a:t>Nu se </a:t>
            </a:r>
            <a:r>
              <a:rPr lang="en-US" sz="1800" dirty="0" err="1" smtClean="0"/>
              <a:t>instaleaza</a:t>
            </a:r>
            <a:r>
              <a:rPr lang="en-US" sz="1800" dirty="0" smtClean="0"/>
              <a:t> soft </a:t>
            </a:r>
            <a:r>
              <a:rPr lang="en-US" sz="1800" dirty="0" err="1" smtClean="0"/>
              <a:t>pe</a:t>
            </a:r>
            <a:r>
              <a:rPr lang="en-US" sz="1800" dirty="0" smtClean="0"/>
              <a:t> device-</a:t>
            </a:r>
            <a:r>
              <a:rPr lang="en-US" sz="1800" dirty="0" err="1" smtClean="0"/>
              <a:t>ul</a:t>
            </a:r>
            <a:r>
              <a:rPr lang="en-US" sz="1800" dirty="0" smtClean="0"/>
              <a:t> </a:t>
            </a:r>
            <a:r>
              <a:rPr lang="en-US" sz="1800" dirty="0" err="1" smtClean="0"/>
              <a:t>clientului</a:t>
            </a:r>
            <a:endParaRPr lang="en-US" sz="1800" dirty="0" smtClean="0"/>
          </a:p>
          <a:p>
            <a:r>
              <a:rPr lang="en-US" sz="1800" dirty="0" err="1" smtClean="0"/>
              <a:t>Pagina</a:t>
            </a:r>
            <a:r>
              <a:rPr lang="en-US" sz="1800" dirty="0" smtClean="0"/>
              <a:t> </a:t>
            </a:r>
            <a:r>
              <a:rPr lang="en-US" sz="1800" dirty="0" err="1" smtClean="0"/>
              <a:t>customizata</a:t>
            </a:r>
            <a:r>
              <a:rPr lang="en-US" sz="1800" dirty="0" smtClean="0"/>
              <a:t> de </a:t>
            </a:r>
            <a:r>
              <a:rPr lang="en-US" sz="1800" dirty="0" err="1" smtClean="0"/>
              <a:t>acces</a:t>
            </a:r>
            <a:r>
              <a:rPr lang="en-US" sz="1800" dirty="0" smtClean="0"/>
              <a:t> la </a:t>
            </a:r>
            <a:r>
              <a:rPr lang="en-US" sz="1800" dirty="0" err="1" smtClean="0"/>
              <a:t>WiFi</a:t>
            </a:r>
            <a:endParaRPr lang="en-US" sz="1800" dirty="0" smtClean="0"/>
          </a:p>
          <a:p>
            <a:r>
              <a:rPr lang="en-US" sz="1800" dirty="0" err="1" smtClean="0"/>
              <a:t>Interfata</a:t>
            </a:r>
            <a:r>
              <a:rPr lang="en-US" sz="1800" dirty="0" smtClean="0"/>
              <a:t> </a:t>
            </a:r>
            <a:r>
              <a:rPr lang="en-US" sz="1800" dirty="0" err="1" smtClean="0"/>
              <a:t>disponibila</a:t>
            </a:r>
            <a:r>
              <a:rPr lang="en-US" sz="1800" dirty="0" smtClean="0"/>
              <a:t> in 21 de limbi (</a:t>
            </a:r>
            <a:r>
              <a:rPr lang="en-US" sz="1800" dirty="0" err="1" smtClean="0"/>
              <a:t>inclusiv</a:t>
            </a:r>
            <a:r>
              <a:rPr lang="en-US" sz="1800" dirty="0" smtClean="0"/>
              <a:t> </a:t>
            </a:r>
            <a:r>
              <a:rPr lang="en-US" sz="1800" dirty="0" err="1" smtClean="0"/>
              <a:t>romana</a:t>
            </a:r>
            <a:r>
              <a:rPr lang="en-US" sz="1800" dirty="0" smtClean="0"/>
              <a:t>)</a:t>
            </a:r>
          </a:p>
          <a:p>
            <a:r>
              <a:rPr lang="en-US" sz="1800" dirty="0" err="1" smtClean="0"/>
              <a:t>Securitatea</a:t>
            </a:r>
            <a:r>
              <a:rPr lang="en-US" sz="1800" dirty="0" smtClean="0"/>
              <a:t> </a:t>
            </a:r>
            <a:r>
              <a:rPr lang="en-US" sz="1800" dirty="0" err="1" smtClean="0"/>
              <a:t>datelor</a:t>
            </a:r>
            <a:r>
              <a:rPr lang="en-US" sz="1800" dirty="0" smtClean="0"/>
              <a:t> de </a:t>
            </a:r>
            <a:r>
              <a:rPr lang="en-US" sz="1800" dirty="0" err="1" smtClean="0"/>
              <a:t>navigare</a:t>
            </a:r>
            <a:endParaRPr lang="en-US" sz="1800" dirty="0" smtClean="0"/>
          </a:p>
          <a:p>
            <a:r>
              <a:rPr lang="en-US" sz="1800" dirty="0" err="1" smtClean="0"/>
              <a:t>Acces</a:t>
            </a:r>
            <a:r>
              <a:rPr lang="en-US" sz="1800" dirty="0" smtClean="0"/>
              <a:t> rapid la </a:t>
            </a:r>
            <a:r>
              <a:rPr lang="en-US" sz="1800" dirty="0" err="1" smtClean="0"/>
              <a:t>informatii</a:t>
            </a:r>
            <a:r>
              <a:rPr lang="en-US" sz="1800" dirty="0" smtClean="0"/>
              <a:t> de </a:t>
            </a:r>
            <a:r>
              <a:rPr lang="en-US" sz="1800" dirty="0" err="1" smtClean="0"/>
              <a:t>interes</a:t>
            </a:r>
            <a:r>
              <a:rPr lang="en-US" sz="1800" dirty="0" smtClean="0"/>
              <a:t> general (</a:t>
            </a:r>
            <a:r>
              <a:rPr lang="en-US" sz="1800" dirty="0" err="1" smtClean="0"/>
              <a:t>facilitati</a:t>
            </a:r>
            <a:r>
              <a:rPr lang="en-US" sz="1800" dirty="0" smtClean="0"/>
              <a:t> din hotel, </a:t>
            </a:r>
            <a:r>
              <a:rPr lang="en-US" sz="1800" dirty="0" err="1" smtClean="0"/>
              <a:t>numere</a:t>
            </a:r>
            <a:r>
              <a:rPr lang="en-US" sz="1800" dirty="0" smtClean="0"/>
              <a:t> de </a:t>
            </a:r>
            <a:r>
              <a:rPr lang="en-US" sz="1800" dirty="0" err="1" smtClean="0"/>
              <a:t>telefon</a:t>
            </a:r>
            <a:r>
              <a:rPr lang="en-US" sz="1800" dirty="0" smtClean="0"/>
              <a:t> </a:t>
            </a:r>
            <a:r>
              <a:rPr lang="en-US" sz="1800" dirty="0" err="1" smtClean="0"/>
              <a:t>importante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Banda de internet GARANTATA</a:t>
            </a:r>
          </a:p>
          <a:p>
            <a:r>
              <a:rPr lang="en-US" sz="1800" dirty="0" err="1" smtClean="0"/>
              <a:t>Conexiune</a:t>
            </a:r>
            <a:r>
              <a:rPr lang="en-US" sz="1800" dirty="0" smtClean="0"/>
              <a:t> </a:t>
            </a:r>
            <a:r>
              <a:rPr lang="en-US" sz="1800" dirty="0" err="1" smtClean="0"/>
              <a:t>securizata</a:t>
            </a:r>
            <a:r>
              <a:rPr lang="en-US" sz="1800" dirty="0" smtClean="0"/>
              <a:t> la internet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E104D355-6F20-4462-B25A-3858401E5CB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5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PLUG&amp;PLAY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83" y="1919288"/>
            <a:ext cx="2068234" cy="26289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Tichet</a:t>
            </a:r>
            <a:r>
              <a:rPr lang="en-US" dirty="0" smtClean="0"/>
              <a:t> </a:t>
            </a:r>
            <a:r>
              <a:rPr lang="en-US" dirty="0" err="1" smtClean="0"/>
              <a:t>acces</a:t>
            </a:r>
            <a:r>
              <a:rPr lang="en-US" dirty="0" smtClean="0"/>
              <a:t> la </a:t>
            </a:r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Pagina</a:t>
            </a:r>
            <a:r>
              <a:rPr lang="en-US" dirty="0" smtClean="0"/>
              <a:t> de </a:t>
            </a:r>
            <a:r>
              <a:rPr lang="en-US" dirty="0" err="1" smtClean="0"/>
              <a:t>acces</a:t>
            </a:r>
            <a:r>
              <a:rPr lang="en-US" dirty="0" smtClean="0"/>
              <a:t> la </a:t>
            </a:r>
            <a:r>
              <a:rPr lang="en-US" dirty="0" err="1" smtClean="0"/>
              <a:t>WiFi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24" y="1919288"/>
            <a:ext cx="1887952" cy="2628900"/>
          </a:xfrm>
        </p:spPr>
      </p:pic>
    </p:spTree>
    <p:extLst>
      <p:ext uri="{BB962C8B-B14F-4D97-AF65-F5344CB8AC3E}">
        <p14:creationId xmlns:p14="http://schemas.microsoft.com/office/powerpoint/2010/main" val="49357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EBSys">
      <a:dk1>
        <a:srgbClr val="000000"/>
      </a:dk1>
      <a:lt1>
        <a:sysClr val="window" lastClr="FFFFFF"/>
      </a:lt1>
      <a:dk2>
        <a:srgbClr val="002060"/>
      </a:dk2>
      <a:lt2>
        <a:srgbClr val="E3DED1"/>
      </a:lt2>
      <a:accent1>
        <a:srgbClr val="002060"/>
      </a:accent1>
      <a:accent2>
        <a:srgbClr val="FF0000"/>
      </a:accent2>
      <a:accent3>
        <a:srgbClr val="FFC000"/>
      </a:accent3>
      <a:accent4>
        <a:srgbClr val="0070C0"/>
      </a:accent4>
      <a:accent5>
        <a:srgbClr val="FFD965"/>
      </a:accent5>
      <a:accent6>
        <a:srgbClr val="0070C0"/>
      </a:accent6>
      <a:hlink>
        <a:srgbClr val="FF6566"/>
      </a:hlink>
      <a:folHlink>
        <a:srgbClr val="7F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607</Words>
  <Application>Microsoft Office PowerPoint</Application>
  <PresentationFormat>On-screen Show (16:9)</PresentationFormat>
  <Paragraphs>93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Widescreen Presentation</vt:lpstr>
      <vt:lpstr>Enterprise business systems</vt:lpstr>
      <vt:lpstr>Despre noi</vt:lpstr>
      <vt:lpstr>Generatia “Milenium”- oaspeti</vt:lpstr>
      <vt:lpstr>Internetul WiFi factor de decizie</vt:lpstr>
      <vt:lpstr>HSC HotSpot</vt:lpstr>
      <vt:lpstr>HSC HotSpot</vt:lpstr>
      <vt:lpstr>HSC HotSpot- ADMINISTRARE</vt:lpstr>
      <vt:lpstr>Client PLUG&amp;PLAY</vt:lpstr>
      <vt:lpstr>Client PLUG&amp;PLAY</vt:lpstr>
      <vt:lpstr>Securitate- avantaj comun</vt:lpstr>
      <vt:lpstr>Tehnologie</vt:lpstr>
      <vt:lpstr>Cotatii de pret</vt:lpstr>
      <vt:lpstr>Va multumesc.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2016-02-04T17:18:04Z</dcterms:created>
  <dcterms:modified xsi:type="dcterms:W3CDTF">2016-02-11T16:20:57Z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